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29"/>
  </p:notesMasterIdLst>
  <p:sldIdLst>
    <p:sldId id="257" r:id="rId2"/>
    <p:sldId id="265" r:id="rId3"/>
    <p:sldId id="271" r:id="rId4"/>
    <p:sldId id="289" r:id="rId5"/>
    <p:sldId id="258" r:id="rId6"/>
    <p:sldId id="283" r:id="rId7"/>
    <p:sldId id="284" r:id="rId8"/>
    <p:sldId id="293" r:id="rId9"/>
    <p:sldId id="281" r:id="rId10"/>
    <p:sldId id="285" r:id="rId11"/>
    <p:sldId id="286" r:id="rId12"/>
    <p:sldId id="287" r:id="rId13"/>
    <p:sldId id="261" r:id="rId14"/>
    <p:sldId id="272" r:id="rId15"/>
    <p:sldId id="273" r:id="rId16"/>
    <p:sldId id="274" r:id="rId17"/>
    <p:sldId id="295" r:id="rId18"/>
    <p:sldId id="275" r:id="rId19"/>
    <p:sldId id="276" r:id="rId20"/>
    <p:sldId id="277" r:id="rId21"/>
    <p:sldId id="278" r:id="rId22"/>
    <p:sldId id="279" r:id="rId23"/>
    <p:sldId id="292" r:id="rId24"/>
    <p:sldId id="288" r:id="rId25"/>
    <p:sldId id="290" r:id="rId26"/>
    <p:sldId id="291" r:id="rId27"/>
    <p:sldId id="263" r:id="rId28"/>
  </p:sldIdLst>
  <p:sldSz cx="24384000" cy="1574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96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71" autoAdjust="0"/>
    <p:restoredTop sz="94203" autoAdjust="0"/>
  </p:normalViewPr>
  <p:slideViewPr>
    <p:cSldViewPr snapToGrid="0">
      <p:cViewPr varScale="1">
        <p:scale>
          <a:sx n="31" d="100"/>
          <a:sy n="31" d="100"/>
        </p:scale>
        <p:origin x="1062" y="24"/>
      </p:cViewPr>
      <p:guideLst>
        <p:guide orient="horz" pos="496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extLst>
      <p:ext uri="{BB962C8B-B14F-4D97-AF65-F5344CB8AC3E}">
        <p14:creationId xmlns:p14="http://schemas.microsoft.com/office/powerpoint/2010/main" val="373411406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 name="Google Shape;62;p2: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01990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1945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7085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5796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87767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68002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6115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52493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4854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4564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527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1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3143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28730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09339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5828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1873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3547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9796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17234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8: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4628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2808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3634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4113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7920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7362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65774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1866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y subtítulo" type="title">
  <p:cSld name="Título y subtítulo">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833937" y="3319859"/>
            <a:ext cx="14716126" cy="4643438"/>
          </a:xfrm>
          <a:prstGeom prst="rect">
            <a:avLst/>
          </a:prstGeom>
          <a:noFill/>
          <a:ln>
            <a:noFill/>
          </a:ln>
        </p:spPr>
        <p:txBody>
          <a:bodyPr spcFirstLastPara="1" wrap="square" lIns="71425" tIns="71425" rIns="71425" bIns="71425" anchor="b"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11" name="Google Shape;11;p2"/>
          <p:cNvSpPr txBox="1">
            <a:spLocks noGrp="1"/>
          </p:cNvSpPr>
          <p:nvPr>
            <p:ph type="body" idx="1"/>
          </p:nvPr>
        </p:nvSpPr>
        <p:spPr>
          <a:xfrm>
            <a:off x="4833937" y="8088312"/>
            <a:ext cx="14716126" cy="1589485"/>
          </a:xfrm>
          <a:prstGeom prst="rect">
            <a:avLst/>
          </a:prstGeom>
          <a:noFill/>
          <a:ln>
            <a:noFill/>
          </a:ln>
        </p:spPr>
        <p:txBody>
          <a:bodyPr spcFirstLastPara="1" wrap="square" lIns="71425" tIns="71425" rIns="71425" bIns="71425" anchor="t" anchorCtr="0">
            <a:noAutofit/>
          </a:bodyPr>
          <a:lstStyle>
            <a:lvl1pPr marL="457200" lvl="0" indent="-228600" algn="ctr">
              <a:lnSpc>
                <a:spcPct val="100000"/>
              </a:lnSpc>
              <a:spcBef>
                <a:spcPts val="0"/>
              </a:spcBef>
              <a:spcAft>
                <a:spcPts val="0"/>
              </a:spcAft>
              <a:buClr>
                <a:srgbClr val="FFFFFF"/>
              </a:buClr>
              <a:buSzPts val="5800"/>
              <a:buFont typeface="Helvetica Neue"/>
              <a:buNone/>
              <a:defRPr sz="5800"/>
            </a:lvl1pPr>
            <a:lvl2pPr marL="914400" lvl="1" indent="-228600" algn="ctr">
              <a:lnSpc>
                <a:spcPct val="100000"/>
              </a:lnSpc>
              <a:spcBef>
                <a:spcPts val="0"/>
              </a:spcBef>
              <a:spcAft>
                <a:spcPts val="0"/>
              </a:spcAft>
              <a:buClr>
                <a:srgbClr val="FFFFFF"/>
              </a:buClr>
              <a:buSzPts val="5800"/>
              <a:buFont typeface="Helvetica Neue"/>
              <a:buNone/>
              <a:defRPr sz="5800"/>
            </a:lvl2pPr>
            <a:lvl3pPr marL="1371600" lvl="2" indent="-228600" algn="ctr">
              <a:lnSpc>
                <a:spcPct val="100000"/>
              </a:lnSpc>
              <a:spcBef>
                <a:spcPts val="0"/>
              </a:spcBef>
              <a:spcAft>
                <a:spcPts val="0"/>
              </a:spcAft>
              <a:buClr>
                <a:srgbClr val="FFFFFF"/>
              </a:buClr>
              <a:buSzPts val="5800"/>
              <a:buFont typeface="Helvetica Neue"/>
              <a:buNone/>
              <a:defRPr sz="5800"/>
            </a:lvl3pPr>
            <a:lvl4pPr marL="1828800" lvl="3" indent="-228600" algn="ctr">
              <a:lnSpc>
                <a:spcPct val="100000"/>
              </a:lnSpc>
              <a:spcBef>
                <a:spcPts val="0"/>
              </a:spcBef>
              <a:spcAft>
                <a:spcPts val="0"/>
              </a:spcAft>
              <a:buClr>
                <a:srgbClr val="FFFFFF"/>
              </a:buClr>
              <a:buSzPts val="5800"/>
              <a:buFont typeface="Helvetica Neue"/>
              <a:buNone/>
              <a:defRPr sz="5800"/>
            </a:lvl4pPr>
            <a:lvl5pPr marL="2286000" lvl="4" indent="-228600" algn="ctr">
              <a:lnSpc>
                <a:spcPct val="100000"/>
              </a:lnSpc>
              <a:spcBef>
                <a:spcPts val="0"/>
              </a:spcBef>
              <a:spcAft>
                <a:spcPts val="0"/>
              </a:spcAft>
              <a:buClr>
                <a:srgbClr val="FFFFFF"/>
              </a:buClr>
              <a:buSzPts val="5800"/>
              <a:buFont typeface="Helvetica Neue"/>
              <a:buNone/>
              <a:defRPr sz="58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12" name="Google Shape;12;p2"/>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1013976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ita">
  <p:cSld name="Cita">
    <p:spTree>
      <p:nvGrpSpPr>
        <p:cNvPr id="1" name="Shape 46"/>
        <p:cNvGrpSpPr/>
        <p:nvPr/>
      </p:nvGrpSpPr>
      <p:grpSpPr>
        <a:xfrm>
          <a:off x="0" y="0"/>
          <a:ext cx="0" cy="0"/>
          <a:chOff x="0" y="0"/>
          <a:chExt cx="0" cy="0"/>
        </a:xfrm>
      </p:grpSpPr>
      <p:sp>
        <p:nvSpPr>
          <p:cNvPr id="47" name="Google Shape;47;p11"/>
          <p:cNvSpPr txBox="1">
            <a:spLocks noGrp="1"/>
          </p:cNvSpPr>
          <p:nvPr>
            <p:ph type="body" idx="1"/>
          </p:nvPr>
        </p:nvSpPr>
        <p:spPr>
          <a:xfrm>
            <a:off x="4833937" y="9963546"/>
            <a:ext cx="14716126" cy="676175"/>
          </a:xfrm>
          <a:prstGeom prst="rect">
            <a:avLst/>
          </a:prstGeom>
          <a:noFill/>
          <a:ln>
            <a:noFill/>
          </a:ln>
        </p:spPr>
        <p:txBody>
          <a:bodyPr spcFirstLastPara="1" wrap="square" lIns="71425" tIns="71425" rIns="71425" bIns="71425" anchor="t" anchorCtr="0">
            <a:noAutofit/>
          </a:bodyPr>
          <a:lstStyle>
            <a:lvl1pPr marL="457200" lvl="0" indent="-228600" algn="ctr">
              <a:lnSpc>
                <a:spcPct val="100000"/>
              </a:lnSpc>
              <a:spcBef>
                <a:spcPts val="0"/>
              </a:spcBef>
              <a:spcAft>
                <a:spcPts val="0"/>
              </a:spcAft>
              <a:buClr>
                <a:srgbClr val="FFFFFF"/>
              </a:buClr>
              <a:buSzPts val="3600"/>
              <a:buFont typeface="Helvetica Neue"/>
              <a:buNone/>
              <a:defRPr sz="3600" i="1"/>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48" name="Google Shape;48;p11"/>
          <p:cNvSpPr txBox="1">
            <a:spLocks noGrp="1"/>
          </p:cNvSpPr>
          <p:nvPr>
            <p:ph type="body" idx="2"/>
          </p:nvPr>
        </p:nvSpPr>
        <p:spPr>
          <a:xfrm>
            <a:off x="4833937" y="7035456"/>
            <a:ext cx="14716126" cy="936520"/>
          </a:xfrm>
          <a:prstGeom prst="rect">
            <a:avLst/>
          </a:prstGeom>
          <a:noFill/>
          <a:ln>
            <a:noFill/>
          </a:ln>
        </p:spPr>
        <p:txBody>
          <a:bodyPr spcFirstLastPara="1" wrap="square" lIns="71425" tIns="71425" rIns="71425" bIns="71425" anchor="ctr" anchorCtr="0">
            <a:noAutofit/>
          </a:bodyPr>
          <a:lstStyle>
            <a:lvl1pPr marL="457200" lvl="0" indent="-228600" algn="ctr">
              <a:lnSpc>
                <a:spcPct val="100000"/>
              </a:lnSpc>
              <a:spcBef>
                <a:spcPts val="0"/>
              </a:spcBef>
              <a:spcAft>
                <a:spcPts val="0"/>
              </a:spcAft>
              <a:buClr>
                <a:srgbClr val="FFFFFF"/>
              </a:buClr>
              <a:buSzPts val="5200"/>
              <a:buFont typeface="Helvetica Neue"/>
              <a:buNone/>
              <a:defRPr sz="5200">
                <a:latin typeface="Helvetica Neue"/>
                <a:ea typeface="Helvetica Neue"/>
                <a:cs typeface="Helvetica Neue"/>
                <a:sym typeface="Helvetica Neue"/>
              </a:defRPr>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49" name="Google Shape;49;p11"/>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4208886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oto">
  <p:cSld name="Foto">
    <p:spTree>
      <p:nvGrpSpPr>
        <p:cNvPr id="1" name="Shape 50"/>
        <p:cNvGrpSpPr/>
        <p:nvPr/>
      </p:nvGrpSpPr>
      <p:grpSpPr>
        <a:xfrm>
          <a:off x="0" y="0"/>
          <a:ext cx="0" cy="0"/>
          <a:chOff x="0" y="0"/>
          <a:chExt cx="0" cy="0"/>
        </a:xfrm>
      </p:grpSpPr>
      <p:sp>
        <p:nvSpPr>
          <p:cNvPr id="51" name="Google Shape;51;p12"/>
          <p:cNvSpPr>
            <a:spLocks noGrp="1"/>
          </p:cNvSpPr>
          <p:nvPr>
            <p:ph type="pic" idx="2"/>
          </p:nvPr>
        </p:nvSpPr>
        <p:spPr>
          <a:xfrm>
            <a:off x="3048000" y="1016000"/>
            <a:ext cx="18288001" cy="13716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52" name="Google Shape;52;p12"/>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5024493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En blanco">
  <p:cSld name="En blanco">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282973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oto (horizontal)" type="tx">
  <p:cSld name="Foto (horizontal)">
    <p:spTree>
      <p:nvGrpSpPr>
        <p:cNvPr id="1" name="Shape 13"/>
        <p:cNvGrpSpPr/>
        <p:nvPr/>
      </p:nvGrpSpPr>
      <p:grpSpPr>
        <a:xfrm>
          <a:off x="0" y="0"/>
          <a:ext cx="0" cy="0"/>
          <a:chOff x="0" y="0"/>
          <a:chExt cx="0" cy="0"/>
        </a:xfrm>
      </p:grpSpPr>
      <p:sp>
        <p:nvSpPr>
          <p:cNvPr id="14" name="Google Shape;14;p3"/>
          <p:cNvSpPr>
            <a:spLocks noGrp="1"/>
          </p:cNvSpPr>
          <p:nvPr>
            <p:ph type="pic" idx="2"/>
          </p:nvPr>
        </p:nvSpPr>
        <p:spPr>
          <a:xfrm>
            <a:off x="5325070" y="1962546"/>
            <a:ext cx="13722210" cy="830461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15" name="Google Shape;15;p3"/>
          <p:cNvSpPr txBox="1">
            <a:spLocks noGrp="1"/>
          </p:cNvSpPr>
          <p:nvPr>
            <p:ph type="title"/>
          </p:nvPr>
        </p:nvSpPr>
        <p:spPr>
          <a:xfrm>
            <a:off x="4833937" y="10463609"/>
            <a:ext cx="14716126" cy="2000251"/>
          </a:xfrm>
          <a:prstGeom prst="rect">
            <a:avLst/>
          </a:prstGeom>
          <a:noFill/>
          <a:ln>
            <a:noFill/>
          </a:ln>
        </p:spPr>
        <p:txBody>
          <a:bodyPr spcFirstLastPara="1" wrap="square" lIns="71425" tIns="71425" rIns="71425" bIns="71425"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16" name="Google Shape;16;p3"/>
          <p:cNvSpPr txBox="1">
            <a:spLocks noGrp="1"/>
          </p:cNvSpPr>
          <p:nvPr>
            <p:ph type="body" idx="1"/>
          </p:nvPr>
        </p:nvSpPr>
        <p:spPr>
          <a:xfrm>
            <a:off x="4833937" y="12481718"/>
            <a:ext cx="14716126" cy="1589486"/>
          </a:xfrm>
          <a:prstGeom prst="rect">
            <a:avLst/>
          </a:prstGeom>
          <a:noFill/>
          <a:ln>
            <a:noFill/>
          </a:ln>
        </p:spPr>
        <p:txBody>
          <a:bodyPr spcFirstLastPara="1" wrap="square" lIns="71425" tIns="71425" rIns="71425" bIns="71425" anchor="t" anchorCtr="0">
            <a:noAutofit/>
          </a:bodyPr>
          <a:lstStyle>
            <a:lvl1pPr marL="457200" lvl="0" indent="-228600" algn="ctr">
              <a:lnSpc>
                <a:spcPct val="100000"/>
              </a:lnSpc>
              <a:spcBef>
                <a:spcPts val="0"/>
              </a:spcBef>
              <a:spcAft>
                <a:spcPts val="0"/>
              </a:spcAft>
              <a:buClr>
                <a:srgbClr val="FFFFFF"/>
              </a:buClr>
              <a:buSzPts val="5800"/>
              <a:buFont typeface="Helvetica Neue"/>
              <a:buNone/>
              <a:defRPr sz="5800"/>
            </a:lvl1pPr>
            <a:lvl2pPr marL="914400" lvl="1" indent="-228600" algn="ctr">
              <a:lnSpc>
                <a:spcPct val="100000"/>
              </a:lnSpc>
              <a:spcBef>
                <a:spcPts val="0"/>
              </a:spcBef>
              <a:spcAft>
                <a:spcPts val="0"/>
              </a:spcAft>
              <a:buClr>
                <a:srgbClr val="FFFFFF"/>
              </a:buClr>
              <a:buSzPts val="5800"/>
              <a:buFont typeface="Helvetica Neue"/>
              <a:buNone/>
              <a:defRPr sz="5800"/>
            </a:lvl2pPr>
            <a:lvl3pPr marL="1371600" lvl="2" indent="-228600" algn="ctr">
              <a:lnSpc>
                <a:spcPct val="100000"/>
              </a:lnSpc>
              <a:spcBef>
                <a:spcPts val="0"/>
              </a:spcBef>
              <a:spcAft>
                <a:spcPts val="0"/>
              </a:spcAft>
              <a:buClr>
                <a:srgbClr val="FFFFFF"/>
              </a:buClr>
              <a:buSzPts val="5800"/>
              <a:buFont typeface="Helvetica Neue"/>
              <a:buNone/>
              <a:defRPr sz="5800"/>
            </a:lvl3pPr>
            <a:lvl4pPr marL="1828800" lvl="3" indent="-228600" algn="ctr">
              <a:lnSpc>
                <a:spcPct val="100000"/>
              </a:lnSpc>
              <a:spcBef>
                <a:spcPts val="0"/>
              </a:spcBef>
              <a:spcAft>
                <a:spcPts val="0"/>
              </a:spcAft>
              <a:buClr>
                <a:srgbClr val="FFFFFF"/>
              </a:buClr>
              <a:buSzPts val="5800"/>
              <a:buFont typeface="Helvetica Neue"/>
              <a:buNone/>
              <a:defRPr sz="5800"/>
            </a:lvl4pPr>
            <a:lvl5pPr marL="2286000" lvl="4" indent="-228600" algn="ctr">
              <a:lnSpc>
                <a:spcPct val="100000"/>
              </a:lnSpc>
              <a:spcBef>
                <a:spcPts val="0"/>
              </a:spcBef>
              <a:spcAft>
                <a:spcPts val="0"/>
              </a:spcAft>
              <a:buClr>
                <a:srgbClr val="FFFFFF"/>
              </a:buClr>
              <a:buSzPts val="5800"/>
              <a:buFont typeface="Helvetica Neue"/>
              <a:buNone/>
              <a:defRPr sz="58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17" name="Google Shape;17;p3"/>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327773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centro)">
  <p:cSld name="Título (centro)">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4833937" y="5552281"/>
            <a:ext cx="14716126" cy="4643438"/>
          </a:xfrm>
          <a:prstGeom prst="rect">
            <a:avLst/>
          </a:prstGeom>
          <a:noFill/>
          <a:ln>
            <a:noFill/>
          </a:ln>
        </p:spPr>
        <p:txBody>
          <a:bodyPr spcFirstLastPara="1" wrap="square" lIns="71425" tIns="71425" rIns="71425" bIns="71425"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20" name="Google Shape;20;p4"/>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911188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oto (vertical)">
  <p:cSld name="Foto (vertical)">
    <p:spTree>
      <p:nvGrpSpPr>
        <p:cNvPr id="1" name="Shape 21"/>
        <p:cNvGrpSpPr/>
        <p:nvPr/>
      </p:nvGrpSpPr>
      <p:grpSpPr>
        <a:xfrm>
          <a:off x="0" y="0"/>
          <a:ext cx="0" cy="0"/>
          <a:chOff x="0" y="0"/>
          <a:chExt cx="0" cy="0"/>
        </a:xfrm>
      </p:grpSpPr>
      <p:sp>
        <p:nvSpPr>
          <p:cNvPr id="22" name="Google Shape;22;p5"/>
          <p:cNvSpPr>
            <a:spLocks noGrp="1"/>
          </p:cNvSpPr>
          <p:nvPr>
            <p:ph type="pic" idx="2"/>
          </p:nvPr>
        </p:nvSpPr>
        <p:spPr>
          <a:xfrm>
            <a:off x="12495609" y="1914481"/>
            <a:ext cx="7500939" cy="1155501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23" name="Google Shape;23;p5"/>
          <p:cNvSpPr txBox="1">
            <a:spLocks noGrp="1"/>
          </p:cNvSpPr>
          <p:nvPr>
            <p:ph type="title"/>
          </p:nvPr>
        </p:nvSpPr>
        <p:spPr>
          <a:xfrm>
            <a:off x="4387453" y="1908968"/>
            <a:ext cx="7500938" cy="5607845"/>
          </a:xfrm>
          <a:prstGeom prst="rect">
            <a:avLst/>
          </a:prstGeom>
          <a:noFill/>
          <a:ln>
            <a:noFill/>
          </a:ln>
        </p:spPr>
        <p:txBody>
          <a:bodyPr spcFirstLastPara="1" wrap="square" lIns="71425" tIns="71425" rIns="71425" bIns="71425" anchor="b" anchorCtr="0">
            <a:noAutofit/>
          </a:bodyPr>
          <a:lstStyle>
            <a:lvl1pPr lvl="0" algn="ctr">
              <a:lnSpc>
                <a:spcPct val="100000"/>
              </a:lnSpc>
              <a:spcBef>
                <a:spcPts val="0"/>
              </a:spcBef>
              <a:spcAft>
                <a:spcPts val="0"/>
              </a:spcAft>
              <a:buClr>
                <a:srgbClr val="FFFFFF"/>
              </a:buClr>
              <a:buSzPts val="9600"/>
              <a:buFont typeface="Helvetica Neue"/>
              <a:buNone/>
              <a:defRPr sz="9600"/>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24" name="Google Shape;24;p5"/>
          <p:cNvSpPr txBox="1">
            <a:spLocks noGrp="1"/>
          </p:cNvSpPr>
          <p:nvPr>
            <p:ph type="body" idx="1"/>
          </p:nvPr>
        </p:nvSpPr>
        <p:spPr>
          <a:xfrm>
            <a:off x="4387453" y="7659687"/>
            <a:ext cx="7500938" cy="5786438"/>
          </a:xfrm>
          <a:prstGeom prst="rect">
            <a:avLst/>
          </a:prstGeom>
          <a:noFill/>
          <a:ln>
            <a:noFill/>
          </a:ln>
        </p:spPr>
        <p:txBody>
          <a:bodyPr spcFirstLastPara="1" wrap="square" lIns="71425" tIns="71425" rIns="71425" bIns="71425" anchor="t" anchorCtr="0">
            <a:noAutofit/>
          </a:bodyPr>
          <a:lstStyle>
            <a:lvl1pPr marL="457200" lvl="0" indent="-228600" algn="ctr">
              <a:lnSpc>
                <a:spcPct val="100000"/>
              </a:lnSpc>
              <a:spcBef>
                <a:spcPts val="0"/>
              </a:spcBef>
              <a:spcAft>
                <a:spcPts val="0"/>
              </a:spcAft>
              <a:buClr>
                <a:srgbClr val="FFFFFF"/>
              </a:buClr>
              <a:buSzPts val="5800"/>
              <a:buFont typeface="Helvetica Neue"/>
              <a:buNone/>
              <a:defRPr sz="5800"/>
            </a:lvl1pPr>
            <a:lvl2pPr marL="914400" lvl="1" indent="-228600" algn="ctr">
              <a:lnSpc>
                <a:spcPct val="100000"/>
              </a:lnSpc>
              <a:spcBef>
                <a:spcPts val="0"/>
              </a:spcBef>
              <a:spcAft>
                <a:spcPts val="0"/>
              </a:spcAft>
              <a:buClr>
                <a:srgbClr val="FFFFFF"/>
              </a:buClr>
              <a:buSzPts val="5800"/>
              <a:buFont typeface="Helvetica Neue"/>
              <a:buNone/>
              <a:defRPr sz="5800"/>
            </a:lvl2pPr>
            <a:lvl3pPr marL="1371600" lvl="2" indent="-228600" algn="ctr">
              <a:lnSpc>
                <a:spcPct val="100000"/>
              </a:lnSpc>
              <a:spcBef>
                <a:spcPts val="0"/>
              </a:spcBef>
              <a:spcAft>
                <a:spcPts val="0"/>
              </a:spcAft>
              <a:buClr>
                <a:srgbClr val="FFFFFF"/>
              </a:buClr>
              <a:buSzPts val="5800"/>
              <a:buFont typeface="Helvetica Neue"/>
              <a:buNone/>
              <a:defRPr sz="5800"/>
            </a:lvl3pPr>
            <a:lvl4pPr marL="1828800" lvl="3" indent="-228600" algn="ctr">
              <a:lnSpc>
                <a:spcPct val="100000"/>
              </a:lnSpc>
              <a:spcBef>
                <a:spcPts val="0"/>
              </a:spcBef>
              <a:spcAft>
                <a:spcPts val="0"/>
              </a:spcAft>
              <a:buClr>
                <a:srgbClr val="FFFFFF"/>
              </a:buClr>
              <a:buSzPts val="5800"/>
              <a:buFont typeface="Helvetica Neue"/>
              <a:buNone/>
              <a:defRPr sz="5800"/>
            </a:lvl4pPr>
            <a:lvl5pPr marL="2286000" lvl="4" indent="-228600" algn="ctr">
              <a:lnSpc>
                <a:spcPct val="100000"/>
              </a:lnSpc>
              <a:spcBef>
                <a:spcPts val="0"/>
              </a:spcBef>
              <a:spcAft>
                <a:spcPts val="0"/>
              </a:spcAft>
              <a:buClr>
                <a:srgbClr val="FFFFFF"/>
              </a:buClr>
              <a:buSzPts val="5800"/>
              <a:buFont typeface="Helvetica Neue"/>
              <a:buNone/>
              <a:defRPr sz="58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25" name="Google Shape;25;p5"/>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797386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ítulo (arriba)">
  <p:cSld name="Título (arriba)">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4387453" y="1373187"/>
            <a:ext cx="15609095" cy="3036095"/>
          </a:xfrm>
          <a:prstGeom prst="rect">
            <a:avLst/>
          </a:prstGeom>
          <a:noFill/>
          <a:ln>
            <a:noFill/>
          </a:ln>
        </p:spPr>
        <p:txBody>
          <a:bodyPr spcFirstLastPara="1" wrap="square" lIns="71425" tIns="71425" rIns="71425" bIns="71425"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28" name="Google Shape;28;p6"/>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3741546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ulo y viñetas">
  <p:cSld name="Título y viñetas">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4387453" y="1373187"/>
            <a:ext cx="15609095" cy="3036095"/>
          </a:xfrm>
          <a:prstGeom prst="rect">
            <a:avLst/>
          </a:prstGeom>
          <a:noFill/>
          <a:ln>
            <a:noFill/>
          </a:ln>
        </p:spPr>
        <p:txBody>
          <a:bodyPr spcFirstLastPara="1" wrap="square" lIns="71425" tIns="71425" rIns="71425" bIns="71425"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31" name="Google Shape;31;p7"/>
          <p:cNvSpPr txBox="1">
            <a:spLocks noGrp="1"/>
          </p:cNvSpPr>
          <p:nvPr>
            <p:ph type="body" idx="1"/>
          </p:nvPr>
        </p:nvSpPr>
        <p:spPr>
          <a:xfrm>
            <a:off x="4387453" y="4659312"/>
            <a:ext cx="15609095" cy="8840392"/>
          </a:xfrm>
          <a:prstGeom prst="rect">
            <a:avLst/>
          </a:prstGeom>
          <a:noFill/>
          <a:ln>
            <a:noFill/>
          </a:ln>
        </p:spPr>
        <p:txBody>
          <a:bodyPr spcFirstLastPara="1" wrap="square" lIns="71425" tIns="71425" rIns="71425" bIns="71425" anchor="ctr" anchorCtr="0">
            <a:noAutofit/>
          </a:bodyPr>
          <a:lstStyle>
            <a:lvl1pPr marL="457200" lvl="0" indent="-394335" algn="l">
              <a:lnSpc>
                <a:spcPct val="100000"/>
              </a:lnSpc>
              <a:spcBef>
                <a:spcPts val="6700"/>
              </a:spcBef>
              <a:spcAft>
                <a:spcPts val="0"/>
              </a:spcAft>
              <a:buClr>
                <a:srgbClr val="FFFFFF"/>
              </a:buClr>
              <a:buSzPts val="2610"/>
              <a:buChar char="•"/>
              <a:defRPr/>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32" name="Google Shape;32;p7"/>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307653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ítulo, viñetas y foto">
  <p:cSld name="Título, viñetas y foto">
    <p:spTree>
      <p:nvGrpSpPr>
        <p:cNvPr id="1" name="Shape 33"/>
        <p:cNvGrpSpPr/>
        <p:nvPr/>
      </p:nvGrpSpPr>
      <p:grpSpPr>
        <a:xfrm>
          <a:off x="0" y="0"/>
          <a:ext cx="0" cy="0"/>
          <a:chOff x="0" y="0"/>
          <a:chExt cx="0" cy="0"/>
        </a:xfrm>
      </p:grpSpPr>
      <p:sp>
        <p:nvSpPr>
          <p:cNvPr id="34" name="Google Shape;34;p8"/>
          <p:cNvSpPr>
            <a:spLocks noGrp="1"/>
          </p:cNvSpPr>
          <p:nvPr>
            <p:ph type="pic" idx="2"/>
          </p:nvPr>
        </p:nvSpPr>
        <p:spPr>
          <a:xfrm>
            <a:off x="12495609" y="4659312"/>
            <a:ext cx="7500938" cy="884039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35" name="Google Shape;35;p8"/>
          <p:cNvSpPr txBox="1">
            <a:spLocks noGrp="1"/>
          </p:cNvSpPr>
          <p:nvPr>
            <p:ph type="title"/>
          </p:nvPr>
        </p:nvSpPr>
        <p:spPr>
          <a:xfrm>
            <a:off x="4387453" y="1373187"/>
            <a:ext cx="15609095" cy="3036095"/>
          </a:xfrm>
          <a:prstGeom prst="rect">
            <a:avLst/>
          </a:prstGeom>
          <a:noFill/>
          <a:ln>
            <a:noFill/>
          </a:ln>
        </p:spPr>
        <p:txBody>
          <a:bodyPr spcFirstLastPara="1" wrap="square" lIns="71425" tIns="71425" rIns="71425" bIns="71425"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36" name="Google Shape;36;p8"/>
          <p:cNvSpPr txBox="1">
            <a:spLocks noGrp="1"/>
          </p:cNvSpPr>
          <p:nvPr>
            <p:ph type="body" idx="1"/>
          </p:nvPr>
        </p:nvSpPr>
        <p:spPr>
          <a:xfrm>
            <a:off x="4387453" y="4659312"/>
            <a:ext cx="7500938" cy="8840392"/>
          </a:xfrm>
          <a:prstGeom prst="rect">
            <a:avLst/>
          </a:prstGeom>
          <a:noFill/>
          <a:ln>
            <a:noFill/>
          </a:ln>
        </p:spPr>
        <p:txBody>
          <a:bodyPr spcFirstLastPara="1" wrap="square" lIns="71425" tIns="71425" rIns="71425" bIns="71425" anchor="ctr" anchorCtr="0">
            <a:noAutofit/>
          </a:bodyPr>
          <a:lstStyle>
            <a:lvl1pPr marL="457200" lvl="0" indent="-615315" algn="l">
              <a:lnSpc>
                <a:spcPct val="100000"/>
              </a:lnSpc>
              <a:spcBef>
                <a:spcPts val="5100"/>
              </a:spcBef>
              <a:spcAft>
                <a:spcPts val="0"/>
              </a:spcAft>
              <a:buClr>
                <a:srgbClr val="FFFFFF"/>
              </a:buClr>
              <a:buSzPts val="6090"/>
              <a:buFont typeface="Helvetica Neue"/>
              <a:buChar char="•"/>
              <a:defRPr sz="4200"/>
            </a:lvl1pPr>
            <a:lvl2pPr marL="914400" lvl="1" indent="-615315" algn="l">
              <a:lnSpc>
                <a:spcPct val="100000"/>
              </a:lnSpc>
              <a:spcBef>
                <a:spcPts val="5100"/>
              </a:spcBef>
              <a:spcAft>
                <a:spcPts val="0"/>
              </a:spcAft>
              <a:buClr>
                <a:srgbClr val="FFFFFF"/>
              </a:buClr>
              <a:buSzPts val="6090"/>
              <a:buFont typeface="Helvetica Neue"/>
              <a:buChar char="•"/>
              <a:defRPr sz="4200"/>
            </a:lvl2pPr>
            <a:lvl3pPr marL="1371600" lvl="2" indent="-615315" algn="l">
              <a:lnSpc>
                <a:spcPct val="100000"/>
              </a:lnSpc>
              <a:spcBef>
                <a:spcPts val="5100"/>
              </a:spcBef>
              <a:spcAft>
                <a:spcPts val="0"/>
              </a:spcAft>
              <a:buClr>
                <a:srgbClr val="FFFFFF"/>
              </a:buClr>
              <a:buSzPts val="6090"/>
              <a:buFont typeface="Helvetica Neue"/>
              <a:buChar char="•"/>
              <a:defRPr sz="4200"/>
            </a:lvl3pPr>
            <a:lvl4pPr marL="1828800" lvl="3" indent="-615314" algn="l">
              <a:lnSpc>
                <a:spcPct val="100000"/>
              </a:lnSpc>
              <a:spcBef>
                <a:spcPts val="5100"/>
              </a:spcBef>
              <a:spcAft>
                <a:spcPts val="0"/>
              </a:spcAft>
              <a:buClr>
                <a:srgbClr val="FFFFFF"/>
              </a:buClr>
              <a:buSzPts val="6090"/>
              <a:buFont typeface="Helvetica Neue"/>
              <a:buChar char="•"/>
              <a:defRPr sz="4200"/>
            </a:lvl4pPr>
            <a:lvl5pPr marL="2286000" lvl="4" indent="-615314" algn="l">
              <a:lnSpc>
                <a:spcPct val="100000"/>
              </a:lnSpc>
              <a:spcBef>
                <a:spcPts val="5100"/>
              </a:spcBef>
              <a:spcAft>
                <a:spcPts val="0"/>
              </a:spcAft>
              <a:buClr>
                <a:srgbClr val="FFFFFF"/>
              </a:buClr>
              <a:buSzPts val="6090"/>
              <a:buFont typeface="Helvetica Neue"/>
              <a:buChar char="•"/>
              <a:defRPr sz="42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37" name="Google Shape;37;p8"/>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1544097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iñetas">
  <p:cSld name="Viñetas">
    <p:spTree>
      <p:nvGrpSpPr>
        <p:cNvPr id="1" name="Shape 38"/>
        <p:cNvGrpSpPr/>
        <p:nvPr/>
      </p:nvGrpSpPr>
      <p:grpSpPr>
        <a:xfrm>
          <a:off x="0" y="0"/>
          <a:ext cx="0" cy="0"/>
          <a:chOff x="0" y="0"/>
          <a:chExt cx="0" cy="0"/>
        </a:xfrm>
      </p:grpSpPr>
      <p:sp>
        <p:nvSpPr>
          <p:cNvPr id="39" name="Google Shape;39;p9"/>
          <p:cNvSpPr txBox="1">
            <a:spLocks noGrp="1"/>
          </p:cNvSpPr>
          <p:nvPr>
            <p:ph type="body" idx="1"/>
          </p:nvPr>
        </p:nvSpPr>
        <p:spPr>
          <a:xfrm>
            <a:off x="4387453" y="2801937"/>
            <a:ext cx="15609095" cy="10144126"/>
          </a:xfrm>
          <a:prstGeom prst="rect">
            <a:avLst/>
          </a:prstGeom>
          <a:noFill/>
          <a:ln>
            <a:noFill/>
          </a:ln>
        </p:spPr>
        <p:txBody>
          <a:bodyPr spcFirstLastPara="1" wrap="square" lIns="71425" tIns="71425" rIns="71425" bIns="71425" anchor="ctr" anchorCtr="0">
            <a:noAutofit/>
          </a:bodyPr>
          <a:lstStyle>
            <a:lvl1pPr marL="457200" lvl="0" indent="-394335" algn="l">
              <a:lnSpc>
                <a:spcPct val="100000"/>
              </a:lnSpc>
              <a:spcBef>
                <a:spcPts val="6700"/>
              </a:spcBef>
              <a:spcAft>
                <a:spcPts val="0"/>
              </a:spcAft>
              <a:buClr>
                <a:srgbClr val="FFFFFF"/>
              </a:buClr>
              <a:buSzPts val="2610"/>
              <a:buChar char="•"/>
              <a:defRPr/>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40" name="Google Shape;40;p9"/>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1813499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fotos">
  <p:cSld name="3 fotos">
    <p:spTree>
      <p:nvGrpSpPr>
        <p:cNvPr id="1" name="Shape 41"/>
        <p:cNvGrpSpPr/>
        <p:nvPr/>
      </p:nvGrpSpPr>
      <p:grpSpPr>
        <a:xfrm>
          <a:off x="0" y="0"/>
          <a:ext cx="0" cy="0"/>
          <a:chOff x="0" y="0"/>
          <a:chExt cx="0" cy="0"/>
        </a:xfrm>
      </p:grpSpPr>
      <p:sp>
        <p:nvSpPr>
          <p:cNvPr id="42" name="Google Shape;42;p10"/>
          <p:cNvSpPr>
            <a:spLocks noGrp="1"/>
          </p:cNvSpPr>
          <p:nvPr>
            <p:ph type="pic" idx="2"/>
          </p:nvPr>
        </p:nvSpPr>
        <p:spPr>
          <a:xfrm>
            <a:off x="12513468" y="7999015"/>
            <a:ext cx="7500939" cy="548282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43" name="Google Shape;43;p10"/>
          <p:cNvSpPr>
            <a:spLocks noGrp="1"/>
          </p:cNvSpPr>
          <p:nvPr>
            <p:ph type="pic" idx="3"/>
          </p:nvPr>
        </p:nvSpPr>
        <p:spPr>
          <a:xfrm>
            <a:off x="12513468" y="1908968"/>
            <a:ext cx="7500939" cy="548282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44" name="Google Shape;44;p10"/>
          <p:cNvSpPr>
            <a:spLocks noGrp="1"/>
          </p:cNvSpPr>
          <p:nvPr>
            <p:ph type="pic" idx="4"/>
          </p:nvPr>
        </p:nvSpPr>
        <p:spPr>
          <a:xfrm>
            <a:off x="4387453" y="1908968"/>
            <a:ext cx="7500938" cy="1157287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45" name="Google Shape;45;p10"/>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3774833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4387453" y="2801937"/>
            <a:ext cx="15609095" cy="10144126"/>
          </a:xfrm>
          <a:prstGeom prst="rect">
            <a:avLst/>
          </a:prstGeom>
          <a:noFill/>
          <a:ln>
            <a:noFill/>
          </a:ln>
        </p:spPr>
        <p:txBody>
          <a:bodyPr spcFirstLastPara="1" wrap="square" lIns="71425" tIns="71425" rIns="71425" bIns="71425" anchor="ctr" anchorCtr="0">
            <a:noAutofit/>
          </a:bodyPr>
          <a:lstStyle>
            <a:lvl1pPr marL="457200" marR="0" lvl="0"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L="914400" marR="0" lvl="1"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L="1371600" marR="0" lvl="2"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L="1828800" marR="0" lvl="3"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L="2286000" marR="0" lvl="4"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L="2743200" marR="0" lvl="5"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L="3200400" marR="0" lvl="6"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L="3657600" marR="0" lvl="7"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L="4114800" marR="0" lvl="8"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endParaRPr/>
          </a:p>
        </p:txBody>
      </p:sp>
      <p:sp>
        <p:nvSpPr>
          <p:cNvPr id="7" name="Google Shape;7;p1"/>
          <p:cNvSpPr txBox="1">
            <a:spLocks noGrp="1"/>
          </p:cNvSpPr>
          <p:nvPr>
            <p:ph type="title"/>
          </p:nvPr>
        </p:nvSpPr>
        <p:spPr>
          <a:xfrm>
            <a:off x="4387453" y="1373187"/>
            <a:ext cx="15609095" cy="3036095"/>
          </a:xfrm>
          <a:prstGeom prst="rect">
            <a:avLst/>
          </a:prstGeom>
          <a:noFill/>
          <a:ln>
            <a:noFill/>
          </a:ln>
        </p:spPr>
        <p:txBody>
          <a:bodyPr spcFirstLastPara="1" wrap="square" lIns="71425" tIns="71425" rIns="71425" bIns="71425" anchor="ctr" anchorCtr="0">
            <a:noAutofit/>
          </a:bodyPr>
          <a:lstStyle>
            <a:lvl1pPr marR="0" lvl="0"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9pPr>
          </a:lstStyle>
          <a:p>
            <a:endParaRPr/>
          </a:p>
        </p:txBody>
      </p:sp>
      <p:sp>
        <p:nvSpPr>
          <p:cNvPr id="8" name="Google Shape;8;p1"/>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marR="0" lvl="0"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147595790"/>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ithub.com/SIIF/Proyect./blob/Entregables-Propuestos/Documentos/Recolecci%C3%B3n%20de%20Informaci%C3%B3n.docx"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github.com/SIIF/Proyect./blob/Entregables-Propuestos/Documentos/Entrevista.docx"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ithub.com/SIIF/Proyect./blob/Entregables-Propuestos/Documentos/An%C3%A1lisis%20de%20documentaci%C3%B3n.docx" TargetMode="External"/><Relationship Id="rId4" Type="http://schemas.openxmlformats.org/officeDocument/2006/relationships/image" Target="../media/image6.jp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hyperlink" Target="https://github.com/SIIF/Proyect./tree/Entregables-Propuestos/Diagramas/D.%20BPMN"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ithub.com/SIIF/Proyect./blob/Entregables-Propuestos/Documentos/Rf%20y%20Nf..docx"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hyperlink" Target="https://github.com/SIIF/Proyect./blob/Entregables-Propuestos/Documentos/Historias%20Usuario%20(2).xl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9.jpg"/><Relationship Id="rId5" Type="http://schemas.openxmlformats.org/officeDocument/2006/relationships/image" Target="../media/image3.png"/><Relationship Id="rId4" Type="http://schemas.openxmlformats.org/officeDocument/2006/relationships/hyperlink" Target="https://github.com/SIIF/Proyect./tree/Entregables-Propuestos/Diagramas/D.%20Clas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hyperlink" Target="https://github.com/SIIF/Proyect./tree/Entregables-Propuestos/III%20Trimestre/Front-End" TargetMode="External"/><Relationship Id="rId5" Type="http://schemas.openxmlformats.org/officeDocument/2006/relationships/hyperlink" Target="https://github.com/SIIF/Proyect./tree/Entregables-Propuestos/III%20Trimestre/Mockups" TargetMode="External"/><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4.jpg"/><Relationship Id="rId5" Type="http://schemas.openxmlformats.org/officeDocument/2006/relationships/image" Target="../media/image3.png"/><Relationship Id="rId4" Type="http://schemas.openxmlformats.org/officeDocument/2006/relationships/hyperlink" Target="https://github.com/SIIF/Proyect./tree/Entregables-Propuestos/Diagramas/D.%20MER"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5.jpg"/><Relationship Id="rId4" Type="http://schemas.openxmlformats.org/officeDocument/2006/relationships/hyperlink" Target="https://github.com/SIIF/Proyect./tree/Entregables-Propuestos/Diagramas/D.%20Distribucci%C3%B3n"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hyperlink" Target="https://github.com/SIIF/Proyect./tree/Entregables-Propuestos/IV%20Trimestre/D.%20de%20Gantt/Informes" TargetMode="Externa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github.com/SIIF/Proyect./blob/Entregables-Propuestos/Diagramas/D.%20de%20Gantt/SIIF.xlsx"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hyperlink" Target="https://github.com/SIIF/Proyect./blob/Entregables-Propuestos/Diagramas/D.%20de%20Gantt/SIIF-Gantt.mpp" TargetMode="Externa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png"/><Relationship Id="rId7"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hyperlink" Target="https://github.com/SIIF/Proyect./tree/Entregables-Propuestos/IV%20Trimestre/D.%20de%20Gantt/Informes" TargetMode="Externa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hyperlink" Target="https://github.com/SIIF/Proyect./blob/Entregables-Propuestos/IV%20Trimestre/Base.D.SIIF/SIIF.1.sql" TargetMode="Externa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slide" Target="slide15.xml"/><Relationship Id="rId3" Type="http://schemas.openxmlformats.org/officeDocument/2006/relationships/image" Target="../media/image4.png"/><Relationship Id="rId7" Type="http://schemas.openxmlformats.org/officeDocument/2006/relationships/slide" Target="slide8.xml"/><Relationship Id="rId12" Type="http://schemas.openxmlformats.org/officeDocument/2006/relationships/slide" Target="slide13.xml"/><Relationship Id="rId2" Type="http://schemas.openxmlformats.org/officeDocument/2006/relationships/notesSlide" Target="../notesSlides/notesSlide3.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 Target="slide7.xml"/><Relationship Id="rId11" Type="http://schemas.openxmlformats.org/officeDocument/2006/relationships/slide" Target="slide12.xml"/><Relationship Id="rId5" Type="http://schemas.openxmlformats.org/officeDocument/2006/relationships/slide" Target="slide6.xml"/><Relationship Id="rId15" Type="http://schemas.openxmlformats.org/officeDocument/2006/relationships/slide" Target="slide18.xml"/><Relationship Id="rId10" Type="http://schemas.openxmlformats.org/officeDocument/2006/relationships/slide" Target="slide11.xml"/><Relationship Id="rId4" Type="http://schemas.openxmlformats.org/officeDocument/2006/relationships/slide" Target="slide5.xml"/><Relationship Id="rId9" Type="http://schemas.openxmlformats.org/officeDocument/2006/relationships/slide" Target="slide10.xml"/><Relationship Id="rId14" Type="http://schemas.openxmlformats.org/officeDocument/2006/relationships/slide" Target="slide16.xml"/></Relationships>
</file>

<file path=ppt/slides/_rels/slide4.xml.rels><?xml version="1.0" encoding="UTF-8" standalone="yes"?>
<Relationships xmlns="http://schemas.openxmlformats.org/package/2006/relationships"><Relationship Id="rId8" Type="http://schemas.openxmlformats.org/officeDocument/2006/relationships/slide" Target="slide22.xml"/><Relationship Id="rId3" Type="http://schemas.openxmlformats.org/officeDocument/2006/relationships/image" Target="../media/image4.png"/><Relationship Id="rId7" Type="http://schemas.openxmlformats.org/officeDocument/2006/relationships/slide" Target="slide21.xml"/><Relationship Id="rId12"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slide" Target="slide20.xml"/><Relationship Id="rId11" Type="http://schemas.openxmlformats.org/officeDocument/2006/relationships/slide" Target="slide26.xml"/><Relationship Id="rId5" Type="http://schemas.openxmlformats.org/officeDocument/2006/relationships/slide" Target="slide19.xml"/><Relationship Id="rId10" Type="http://schemas.openxmlformats.org/officeDocument/2006/relationships/slide" Target="slide25.xml"/><Relationship Id="rId4" Type="http://schemas.openxmlformats.org/officeDocument/2006/relationships/slide" Target="slide24.xml"/><Relationship Id="rId9" Type="http://schemas.openxmlformats.org/officeDocument/2006/relationships/slide" Target="slide2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3683834" y="636296"/>
            <a:ext cx="22059464" cy="2112615"/>
          </a:xfrm>
          <a:prstGeom prst="rect">
            <a:avLst/>
          </a:prstGeom>
          <a:noFill/>
          <a:ln>
            <a:noFill/>
          </a:ln>
        </p:spPr>
        <p:txBody>
          <a:bodyPr spcFirstLastPara="1" wrap="square" lIns="71425" tIns="71425" rIns="71425" bIns="71425" anchor="b" anchorCtr="0">
            <a:noAutofit/>
          </a:bodyPr>
          <a:lstStyle/>
          <a:p>
            <a:pPr marL="28955" marR="28955" indent="9651" algn="ctr">
              <a:lnSpc>
                <a:spcPct val="80000"/>
              </a:lnSpc>
              <a:buClr>
                <a:srgbClr val="434343"/>
              </a:buClr>
              <a:buSzPts val="16796"/>
              <a:buFont typeface="Calibri"/>
              <a:buNone/>
            </a:pPr>
            <a:r>
              <a:rPr lang="es-CO" sz="11700" b="1" dirty="0" smtClean="0">
                <a:solidFill>
                  <a:srgbClr val="434343"/>
                </a:solidFill>
                <a:latin typeface="Calibri"/>
                <a:sym typeface="Calibri"/>
              </a:rPr>
              <a:t>Alcance</a:t>
            </a:r>
            <a:r>
              <a:rPr lang="en-US" sz="11700" b="1" dirty="0" smtClean="0">
                <a:solidFill>
                  <a:srgbClr val="434343"/>
                </a:solidFill>
                <a:latin typeface="Calibri"/>
                <a:sym typeface="Calibri"/>
              </a:rPr>
              <a:t> Del </a:t>
            </a:r>
            <a:r>
              <a:rPr lang="es-CO" sz="11700" b="1" dirty="0" smtClean="0">
                <a:solidFill>
                  <a:srgbClr val="434343"/>
                </a:solidFill>
                <a:latin typeface="Calibri"/>
                <a:sym typeface="Calibri"/>
              </a:rPr>
              <a:t>Proyecto</a:t>
            </a:r>
            <a:endParaRPr lang="es-CO" sz="1100" dirty="0"/>
          </a:p>
        </p:txBody>
      </p:sp>
      <p:sp>
        <p:nvSpPr>
          <p:cNvPr id="70" name="Google Shape;70;p16"/>
          <p:cNvSpPr/>
          <p:nvPr/>
        </p:nvSpPr>
        <p:spPr>
          <a:xfrm>
            <a:off x="823396" y="2605142"/>
            <a:ext cx="17830364" cy="143769"/>
          </a:xfrm>
          <a:prstGeom prst="rect">
            <a:avLst/>
          </a:prstGeom>
          <a:solidFill>
            <a:srgbClr val="FC672D"/>
          </a:solidFill>
          <a:ln>
            <a:noFill/>
          </a:ln>
        </p:spPr>
        <p:txBody>
          <a:bodyPr spcFirstLastPara="1" wrap="square" lIns="71425" tIns="71425" rIns="71425" bIns="71425" anchor="ctr" anchorCtr="0">
            <a:noAutofit/>
          </a:bodyPr>
          <a:lstStyle/>
          <a:p>
            <a:pPr algn="ctr">
              <a:buClr>
                <a:srgbClr val="FFFFFF"/>
              </a:buClr>
              <a:buSzPts val="3600"/>
              <a:buFont typeface="Helvetica Neue"/>
              <a:buNone/>
            </a:pPr>
            <a:endParaRPr sz="3600" b="1">
              <a:solidFill>
                <a:srgbClr val="FFFFFF"/>
              </a:solidFill>
              <a:latin typeface="Helvetica Neue"/>
              <a:ea typeface="Helvetica Neue"/>
              <a:cs typeface="Helvetica Neue"/>
              <a:sym typeface="Helvetica Neue"/>
            </a:endParaRPr>
          </a:p>
        </p:txBody>
      </p:sp>
      <p:sp>
        <p:nvSpPr>
          <p:cNvPr id="71" name="Google Shape;71;p16"/>
          <p:cNvSpPr txBox="1"/>
          <p:nvPr/>
        </p:nvSpPr>
        <p:spPr>
          <a:xfrm>
            <a:off x="823396" y="4717757"/>
            <a:ext cx="21487963" cy="8201447"/>
          </a:xfrm>
          <a:prstGeom prst="rect">
            <a:avLst/>
          </a:prstGeom>
          <a:noFill/>
          <a:ln>
            <a:noFill/>
          </a:ln>
        </p:spPr>
        <p:txBody>
          <a:bodyPr spcFirstLastPara="1" wrap="square" lIns="71425" tIns="71425" rIns="71425" bIns="71425" anchor="ctr" anchorCtr="0">
            <a:noAutofit/>
          </a:bodyPr>
          <a:lstStyle/>
          <a:p>
            <a:r>
              <a:rPr lang="es-ES" sz="5400" dirty="0">
                <a:solidFill>
                  <a:schemeClr val="tx2">
                    <a:lumMod val="50000"/>
                  </a:schemeClr>
                </a:solidFill>
                <a:latin typeface="Calibri" panose="020F0502020204030204" pitchFamily="34" charset="0"/>
              </a:rPr>
              <a:t>S.I.I.F (Sistema De Información de Inventarios Farmacéuticos) </a:t>
            </a:r>
          </a:p>
          <a:p>
            <a:r>
              <a:rPr lang="es-ES" sz="5400" dirty="0">
                <a:solidFill>
                  <a:schemeClr val="tx2">
                    <a:lumMod val="50000"/>
                  </a:schemeClr>
                </a:solidFill>
                <a:latin typeface="Calibri" panose="020F0502020204030204" pitchFamily="34" charset="0"/>
              </a:rPr>
              <a:t>P</a:t>
            </a:r>
            <a:r>
              <a:rPr lang="es-ES" sz="5400" dirty="0" smtClean="0">
                <a:solidFill>
                  <a:schemeClr val="tx2">
                    <a:lumMod val="50000"/>
                  </a:schemeClr>
                </a:solidFill>
                <a:latin typeface="Calibri" panose="020F0502020204030204" pitchFamily="34" charset="0"/>
              </a:rPr>
              <a:t>ermitirá </a:t>
            </a:r>
            <a:r>
              <a:rPr lang="es-ES" sz="5400" dirty="0">
                <a:solidFill>
                  <a:schemeClr val="tx2">
                    <a:lumMod val="50000"/>
                  </a:schemeClr>
                </a:solidFill>
                <a:latin typeface="Calibri" panose="020F0502020204030204" pitchFamily="34" charset="0"/>
              </a:rPr>
              <a:t>la gestión de los procesos de inventario de la empresa Droguería Única Del Norte E.U., dando un control al Jefe Administrativo sobre el seguimiento del proceso de cada medicamento, desde su ingreso hasta la salida de cada producto, brindando información clara sobre la disponibilidad de cada medicamento del establecimiento.</a:t>
            </a:r>
            <a:endParaRPr lang="es-CO" sz="5400" dirty="0">
              <a:solidFill>
                <a:schemeClr val="tx2">
                  <a:lumMod val="50000"/>
                </a:schemeClr>
              </a:solidFill>
              <a:latin typeface="Calibri" panose="020F0502020204030204" pitchFamily="34" charset="0"/>
            </a:endParaRPr>
          </a:p>
          <a:p>
            <a:r>
              <a:rPr lang="es-ES" sz="5400" dirty="0">
                <a:solidFill>
                  <a:schemeClr val="tx2">
                    <a:lumMod val="50000"/>
                  </a:schemeClr>
                </a:solidFill>
                <a:latin typeface="Calibri" panose="020F0502020204030204" pitchFamily="34" charset="0"/>
              </a:rPr>
              <a:t> </a:t>
            </a:r>
            <a:endParaRPr lang="es-CO" sz="5400" dirty="0">
              <a:solidFill>
                <a:schemeClr val="tx2">
                  <a:lumMod val="50000"/>
                </a:schemeClr>
              </a:solidFill>
              <a:latin typeface="Calibri" panose="020F0502020204030204" pitchFamily="34" charset="0"/>
            </a:endParaRPr>
          </a:p>
          <a:p>
            <a:r>
              <a:rPr lang="es-ES" sz="5400" u="sng" dirty="0" smtClean="0">
                <a:solidFill>
                  <a:schemeClr val="bg2"/>
                </a:solidFill>
                <a:latin typeface="Calibri" panose="020F0502020204030204" pitchFamily="34" charset="0"/>
              </a:rPr>
              <a:t>El sistema:</a:t>
            </a:r>
          </a:p>
          <a:p>
            <a:r>
              <a:rPr lang="es-ES" sz="5400" dirty="0" smtClean="0">
                <a:solidFill>
                  <a:schemeClr val="bg2"/>
                </a:solidFill>
                <a:latin typeface="Calibri" panose="020F0502020204030204" pitchFamily="34" charset="0"/>
              </a:rPr>
              <a:t>No intervendrá en los procesos económicos de la empresa</a:t>
            </a:r>
          </a:p>
          <a:p>
            <a:r>
              <a:rPr lang="es-ES" sz="5400" dirty="0" smtClean="0">
                <a:solidFill>
                  <a:schemeClr val="bg2"/>
                </a:solidFill>
                <a:latin typeface="Calibri" panose="020F0502020204030204" pitchFamily="34" charset="0"/>
              </a:rPr>
              <a:t>No manejara sistemas de geo localización </a:t>
            </a:r>
          </a:p>
          <a:p>
            <a:r>
              <a:rPr lang="es-ES" sz="5400" dirty="0" smtClean="0">
                <a:solidFill>
                  <a:schemeClr val="bg2"/>
                </a:solidFill>
                <a:latin typeface="Calibri" panose="020F0502020204030204" pitchFamily="34" charset="0"/>
              </a:rPr>
              <a:t>No manejara ninguna otra acción que no se haya contemplado en los requerimientos Funcionales y No Funcionales.</a:t>
            </a:r>
            <a:endParaRPr lang="es-CO" sz="5400" dirty="0">
              <a:solidFill>
                <a:schemeClr val="bg2"/>
              </a:solidFill>
              <a:latin typeface="Calibri" panose="020F0502020204030204" pitchFamily="34" charset="0"/>
            </a:endParaRPr>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33204050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7829114" y="636296"/>
            <a:ext cx="22059464" cy="2112615"/>
          </a:xfrm>
          <a:prstGeom prst="rect">
            <a:avLst/>
          </a:prstGeom>
          <a:noFill/>
          <a:ln>
            <a:noFill/>
          </a:ln>
        </p:spPr>
        <p:txBody>
          <a:bodyPr spcFirstLastPara="1" wrap="square" lIns="71425" tIns="71425" rIns="71425" bIns="71425" anchor="b" anchorCtr="0">
            <a:noAutofit/>
          </a:bodyPr>
          <a:lstStyle/>
          <a:p>
            <a:pPr marL="28955" marR="28955" indent="9651" algn="ctr">
              <a:lnSpc>
                <a:spcPct val="80000"/>
              </a:lnSpc>
              <a:buClr>
                <a:srgbClr val="434343"/>
              </a:buClr>
              <a:buSzPts val="16796"/>
              <a:buFont typeface="Calibri"/>
              <a:buNone/>
            </a:pPr>
            <a:r>
              <a:rPr lang="es-CO" sz="11700" b="1" dirty="0" smtClean="0">
                <a:solidFill>
                  <a:srgbClr val="434343"/>
                </a:solidFill>
                <a:latin typeface="Calibri"/>
                <a:sym typeface="Calibri"/>
              </a:rPr>
              <a:t>Misión</a:t>
            </a:r>
            <a:endParaRPr lang="es-CO" sz="1100" dirty="0"/>
          </a:p>
        </p:txBody>
      </p:sp>
      <p:sp>
        <p:nvSpPr>
          <p:cNvPr id="70" name="Google Shape;70;p16"/>
          <p:cNvSpPr/>
          <p:nvPr/>
        </p:nvSpPr>
        <p:spPr>
          <a:xfrm>
            <a:off x="823396" y="2605142"/>
            <a:ext cx="17830364" cy="143769"/>
          </a:xfrm>
          <a:prstGeom prst="rect">
            <a:avLst/>
          </a:prstGeom>
          <a:solidFill>
            <a:srgbClr val="FC672D"/>
          </a:solidFill>
          <a:ln>
            <a:noFill/>
          </a:ln>
        </p:spPr>
        <p:txBody>
          <a:bodyPr spcFirstLastPara="1" wrap="square" lIns="71425" tIns="71425" rIns="71425" bIns="71425" anchor="ctr" anchorCtr="0">
            <a:noAutofit/>
          </a:bodyPr>
          <a:lstStyle/>
          <a:p>
            <a:pPr algn="ctr">
              <a:buClr>
                <a:srgbClr val="FFFFFF"/>
              </a:buClr>
              <a:buSzPts val="3600"/>
              <a:buFont typeface="Helvetica Neue"/>
              <a:buNone/>
            </a:pPr>
            <a:endParaRPr sz="3600" b="1">
              <a:solidFill>
                <a:srgbClr val="FFFFFF"/>
              </a:solidFill>
              <a:latin typeface="Helvetica Neue"/>
              <a:ea typeface="Helvetica Neue"/>
              <a:cs typeface="Helvetica Neue"/>
              <a:sym typeface="Helvetica Neue"/>
            </a:endParaRPr>
          </a:p>
        </p:txBody>
      </p:sp>
      <p:sp>
        <p:nvSpPr>
          <p:cNvPr id="71" name="Google Shape;71;p16"/>
          <p:cNvSpPr txBox="1"/>
          <p:nvPr/>
        </p:nvSpPr>
        <p:spPr>
          <a:xfrm>
            <a:off x="1079735" y="3720515"/>
            <a:ext cx="20052660" cy="8166686"/>
          </a:xfrm>
          <a:prstGeom prst="rect">
            <a:avLst/>
          </a:prstGeom>
          <a:noFill/>
          <a:ln>
            <a:noFill/>
          </a:ln>
        </p:spPr>
        <p:txBody>
          <a:bodyPr spcFirstLastPara="1" wrap="square" lIns="71425" tIns="71425" rIns="71425" bIns="71425" anchor="ctr" anchorCtr="0">
            <a:noAutofit/>
          </a:bodyPr>
          <a:lstStyle/>
          <a:p>
            <a:r>
              <a:rPr lang="es-ES" sz="6600" dirty="0">
                <a:solidFill>
                  <a:schemeClr val="tx2">
                    <a:lumMod val="50000"/>
                  </a:schemeClr>
                </a:solidFill>
              </a:rPr>
              <a:t>Ofrecer a las empresas farmacéuticas optimizar los procesos del inventario y seguimiento en tiempo real que permita llevar la contabilidad y trazabilidad de cada producto dentro del inventario.</a:t>
            </a:r>
            <a:endParaRPr lang="es-CO" sz="6600" dirty="0">
              <a:solidFill>
                <a:schemeClr val="tx2">
                  <a:lumMod val="50000"/>
                </a:schemeClr>
              </a:solidFill>
            </a:endParaRPr>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13456785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7829114" y="636296"/>
            <a:ext cx="22059464" cy="2112615"/>
          </a:xfrm>
          <a:prstGeom prst="rect">
            <a:avLst/>
          </a:prstGeom>
          <a:noFill/>
          <a:ln>
            <a:noFill/>
          </a:ln>
        </p:spPr>
        <p:txBody>
          <a:bodyPr spcFirstLastPara="1" wrap="square" lIns="71425" tIns="71425" rIns="71425" bIns="71425" anchor="b" anchorCtr="0">
            <a:noAutofit/>
          </a:bodyPr>
          <a:lstStyle/>
          <a:p>
            <a:pPr marL="28955" marR="28955" indent="9651" algn="ctr">
              <a:lnSpc>
                <a:spcPct val="80000"/>
              </a:lnSpc>
              <a:buClr>
                <a:srgbClr val="434343"/>
              </a:buClr>
              <a:buSzPts val="16796"/>
              <a:buFont typeface="Calibri"/>
              <a:buNone/>
            </a:pPr>
            <a:r>
              <a:rPr lang="en-US" sz="11700" b="1" dirty="0">
                <a:solidFill>
                  <a:srgbClr val="434343"/>
                </a:solidFill>
                <a:latin typeface="Calibri"/>
                <a:sym typeface="Calibri"/>
              </a:rPr>
              <a:t>V</a:t>
            </a:r>
            <a:r>
              <a:rPr lang="en-US" sz="11700" b="1" dirty="0" smtClean="0">
                <a:solidFill>
                  <a:srgbClr val="434343"/>
                </a:solidFill>
                <a:latin typeface="Calibri"/>
                <a:sym typeface="Calibri"/>
              </a:rPr>
              <a:t>ision</a:t>
            </a:r>
            <a:endParaRPr sz="1100" dirty="0"/>
          </a:p>
        </p:txBody>
      </p:sp>
      <p:sp>
        <p:nvSpPr>
          <p:cNvPr id="70" name="Google Shape;70;p16"/>
          <p:cNvSpPr/>
          <p:nvPr/>
        </p:nvSpPr>
        <p:spPr>
          <a:xfrm>
            <a:off x="823396" y="2605142"/>
            <a:ext cx="17830364" cy="143769"/>
          </a:xfrm>
          <a:prstGeom prst="rect">
            <a:avLst/>
          </a:prstGeom>
          <a:solidFill>
            <a:srgbClr val="FC672D"/>
          </a:solidFill>
          <a:ln>
            <a:noFill/>
          </a:ln>
        </p:spPr>
        <p:txBody>
          <a:bodyPr spcFirstLastPara="1" wrap="square" lIns="71425" tIns="71425" rIns="71425" bIns="71425" anchor="ctr" anchorCtr="0">
            <a:noAutofit/>
          </a:bodyPr>
          <a:lstStyle/>
          <a:p>
            <a:pPr algn="ctr">
              <a:buClr>
                <a:srgbClr val="FFFFFF"/>
              </a:buClr>
              <a:buSzPts val="3600"/>
              <a:buFont typeface="Helvetica Neue"/>
              <a:buNone/>
            </a:pPr>
            <a:endParaRPr sz="3600" b="1">
              <a:solidFill>
                <a:srgbClr val="FFFFFF"/>
              </a:solidFill>
              <a:latin typeface="Helvetica Neue"/>
              <a:ea typeface="Helvetica Neue"/>
              <a:cs typeface="Helvetica Neue"/>
              <a:sym typeface="Helvetica Neue"/>
            </a:endParaRPr>
          </a:p>
        </p:txBody>
      </p:sp>
      <p:sp>
        <p:nvSpPr>
          <p:cNvPr id="71" name="Google Shape;71;p16"/>
          <p:cNvSpPr txBox="1"/>
          <p:nvPr/>
        </p:nvSpPr>
        <p:spPr>
          <a:xfrm>
            <a:off x="1079734" y="3720515"/>
            <a:ext cx="20911585" cy="8120965"/>
          </a:xfrm>
          <a:prstGeom prst="rect">
            <a:avLst/>
          </a:prstGeom>
          <a:noFill/>
          <a:ln>
            <a:noFill/>
          </a:ln>
        </p:spPr>
        <p:txBody>
          <a:bodyPr spcFirstLastPara="1" wrap="square" lIns="71425" tIns="71425" rIns="71425" bIns="71425" anchor="ctr" anchorCtr="0">
            <a:noAutofit/>
          </a:bodyPr>
          <a:lstStyle/>
          <a:p>
            <a:r>
              <a:rPr lang="es-ES" sz="8000" dirty="0">
                <a:solidFill>
                  <a:schemeClr val="tx2">
                    <a:lumMod val="50000"/>
                  </a:schemeClr>
                </a:solidFill>
              </a:rPr>
              <a:t>Ser un software funcional y adaptable a los cambios para el 2020 </a:t>
            </a:r>
            <a:r>
              <a:rPr lang="es-ES" sz="8000" dirty="0" smtClean="0">
                <a:solidFill>
                  <a:schemeClr val="tx2">
                    <a:lumMod val="50000"/>
                  </a:schemeClr>
                </a:solidFill>
              </a:rPr>
              <a:t>.</a:t>
            </a:r>
            <a:endParaRPr lang="es-CO" sz="8000" dirty="0">
              <a:solidFill>
                <a:schemeClr val="tx2">
                  <a:lumMod val="50000"/>
                </a:schemeClr>
              </a:solidFill>
            </a:endParaRPr>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8464834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9"/>
          <p:cNvSpPr txBox="1"/>
          <p:nvPr/>
        </p:nvSpPr>
        <p:spPr>
          <a:xfrm>
            <a:off x="-590520" y="-45720"/>
            <a:ext cx="17186879" cy="2285336"/>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s-CO" sz="8800" b="1" dirty="0" smtClean="0">
                <a:solidFill>
                  <a:srgbClr val="FFFFFF"/>
                </a:solidFill>
                <a:latin typeface="Calibri"/>
                <a:ea typeface="Calibri"/>
                <a:cs typeface="Calibri"/>
                <a:sym typeface="Calibri"/>
                <a:hlinkClick r:id="rId4"/>
              </a:rPr>
              <a:t>Levantamiento de Información</a:t>
            </a:r>
            <a:r>
              <a:rPr lang="es-CO" sz="8800" b="1" i="0" u="none" strike="noStrike" cap="none" dirty="0" smtClean="0">
                <a:solidFill>
                  <a:srgbClr val="FFFFFF"/>
                </a:solidFill>
                <a:latin typeface="Calibri"/>
                <a:ea typeface="Calibri"/>
                <a:cs typeface="Calibri"/>
                <a:sym typeface="Calibri"/>
                <a:hlinkClick r:id="rId4"/>
              </a:rPr>
              <a:t> </a:t>
            </a:r>
            <a:endParaRPr lang="es-CO" sz="1100" dirty="0"/>
          </a:p>
        </p:txBody>
      </p:sp>
      <p:sp>
        <p:nvSpPr>
          <p:cNvPr id="93" name="Google Shape;93;p19"/>
          <p:cNvSpPr/>
          <p:nvPr/>
        </p:nvSpPr>
        <p:spPr>
          <a:xfrm flipV="1">
            <a:off x="731946" y="2103120"/>
            <a:ext cx="17144573" cy="250583"/>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2" name="CuadroTexto 1"/>
          <p:cNvSpPr txBox="1"/>
          <p:nvPr/>
        </p:nvSpPr>
        <p:spPr>
          <a:xfrm>
            <a:off x="731946" y="3982804"/>
            <a:ext cx="21579415" cy="10464403"/>
          </a:xfrm>
          <a:prstGeom prst="rect">
            <a:avLst/>
          </a:prstGeom>
          <a:noFill/>
        </p:spPr>
        <p:txBody>
          <a:bodyPr wrap="square" rtlCol="0">
            <a:spAutoFit/>
          </a:bodyPr>
          <a:lstStyle/>
          <a:p>
            <a:r>
              <a:rPr lang="es-ES" sz="6000" dirty="0">
                <a:solidFill>
                  <a:schemeClr val="bg1">
                    <a:lumMod val="50000"/>
                  </a:schemeClr>
                </a:solidFill>
                <a:latin typeface="Calibri" panose="020F0502020204030204" pitchFamily="34" charset="0"/>
              </a:rPr>
              <a:t>De acuerdo </a:t>
            </a:r>
            <a:r>
              <a:rPr lang="es-ES" sz="6000" dirty="0" smtClean="0">
                <a:solidFill>
                  <a:schemeClr val="bg1">
                    <a:lumMod val="50000"/>
                  </a:schemeClr>
                </a:solidFill>
                <a:latin typeface="Calibri" panose="020F0502020204030204" pitchFamily="34" charset="0"/>
              </a:rPr>
              <a:t>al </a:t>
            </a:r>
            <a:r>
              <a:rPr lang="es-ES" sz="6000" dirty="0">
                <a:solidFill>
                  <a:schemeClr val="bg1">
                    <a:lumMod val="50000"/>
                  </a:schemeClr>
                </a:solidFill>
                <a:latin typeface="Calibri" panose="020F0502020204030204" pitchFamily="34" charset="0"/>
              </a:rPr>
              <a:t>proceso de negocio de la Droguería Única del Norte y teniendo en cuenta los métodos de recolección de información y a través de una investigación sobre los procesos que realiza la empresa, optamos por aplicar un proceso interactivo tipo entrevista, la cual consistió en preguntas tipo abiertas en donde se recolecto la gran parte de la información. </a:t>
            </a:r>
            <a:endParaRPr lang="es-ES" sz="6000" dirty="0" smtClean="0">
              <a:solidFill>
                <a:schemeClr val="bg1">
                  <a:lumMod val="50000"/>
                </a:schemeClr>
              </a:solidFill>
              <a:latin typeface="Calibri" panose="020F0502020204030204" pitchFamily="34" charset="0"/>
            </a:endParaRPr>
          </a:p>
          <a:p>
            <a:endParaRPr lang="es-ES" sz="6000" dirty="0" smtClean="0">
              <a:solidFill>
                <a:schemeClr val="bg1">
                  <a:lumMod val="50000"/>
                </a:schemeClr>
              </a:solidFill>
              <a:latin typeface="Calibri" panose="020F0502020204030204" pitchFamily="34" charset="0"/>
            </a:endParaRPr>
          </a:p>
          <a:p>
            <a:r>
              <a:rPr lang="es-ES" sz="6000" dirty="0" smtClean="0">
                <a:solidFill>
                  <a:schemeClr val="bg1">
                    <a:lumMod val="50000"/>
                  </a:schemeClr>
                </a:solidFill>
                <a:latin typeface="Calibri" panose="020F0502020204030204" pitchFamily="34" charset="0"/>
              </a:rPr>
              <a:t>A </a:t>
            </a:r>
            <a:r>
              <a:rPr lang="es-ES" sz="6000" dirty="0">
                <a:solidFill>
                  <a:schemeClr val="bg1">
                    <a:lumMod val="50000"/>
                  </a:schemeClr>
                </a:solidFill>
                <a:latin typeface="Calibri" panose="020F0502020204030204" pitchFamily="34" charset="0"/>
              </a:rPr>
              <a:t>parte de esto por falta de tiempo se pudo obtener una documentación en donde se especifica mas a detalle los procesos manejados , con lo cual se realizo un análisis de documentación y se completo la información.</a:t>
            </a:r>
          </a:p>
          <a:p>
            <a:endParaRPr lang="es-CO" dirty="0"/>
          </a:p>
        </p:txBody>
      </p:sp>
      <p:pic>
        <p:nvPicPr>
          <p:cNvPr id="5" name="image1.png"/>
          <p:cNvPicPr/>
          <p:nvPr/>
        </p:nvPicPr>
        <p:blipFill>
          <a:blip r:embed="rId5"/>
          <a:srcRect/>
          <a:stretch>
            <a:fillRect/>
          </a:stretch>
        </p:blipFill>
        <p:spPr>
          <a:xfrm>
            <a:off x="21132394" y="14447207"/>
            <a:ext cx="2870606" cy="1300793"/>
          </a:xfrm>
          <a:prstGeom prst="rect">
            <a:avLst/>
          </a:prstGeom>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668344" y="1215377"/>
            <a:ext cx="23225324" cy="2215624"/>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s-CO" sz="8000" b="1" dirty="0" smtClean="0">
                <a:solidFill>
                  <a:srgbClr val="434343"/>
                </a:solidFill>
                <a:latin typeface="Calibri"/>
                <a:sym typeface="Calibri"/>
              </a:rPr>
              <a:t>1.Tecnicas de levantamiento de información</a:t>
            </a:r>
            <a:endParaRPr lang="es-CO" sz="800" dirty="0"/>
          </a:p>
        </p:txBody>
      </p:sp>
      <p:sp>
        <p:nvSpPr>
          <p:cNvPr id="70" name="Google Shape;70;p16"/>
          <p:cNvSpPr/>
          <p:nvPr/>
        </p:nvSpPr>
        <p:spPr>
          <a:xfrm flipV="1">
            <a:off x="686236" y="3307612"/>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71" name="Google Shape;71;p16"/>
          <p:cNvSpPr txBox="1"/>
          <p:nvPr/>
        </p:nvSpPr>
        <p:spPr>
          <a:xfrm>
            <a:off x="655757" y="4828753"/>
            <a:ext cx="14111803" cy="8978687"/>
          </a:xfrm>
          <a:prstGeom prst="rect">
            <a:avLst/>
          </a:prstGeom>
          <a:noFill/>
          <a:ln>
            <a:noFill/>
          </a:ln>
        </p:spPr>
        <p:txBody>
          <a:bodyPr spcFirstLastPara="1" wrap="square" lIns="71425" tIns="71425" rIns="71425" bIns="71425" anchor="ctr" anchorCtr="0">
            <a:noAutofit/>
          </a:bodyPr>
          <a:lstStyle/>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Entrevista:</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¿Cómo esta organizada la empresa?</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¿Qué procesos maneja la empresa y como los describiría?</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¿Qué misión tiene su empresa?</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¿Cuál es el personal usado en la empresa que implementa el proceso?</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¿Qué tipo de sistema de información se utiliza actualmente? </a:t>
            </a:r>
            <a:endParaRPr dirty="0"/>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51921" y="4746222"/>
            <a:ext cx="6005059" cy="8160815"/>
          </a:xfrm>
          <a:prstGeom prst="rect">
            <a:avLst/>
          </a:prstGeom>
        </p:spPr>
      </p:pic>
      <p:sp>
        <p:nvSpPr>
          <p:cNvPr id="2" name="CuadroTexto 1"/>
          <p:cNvSpPr txBox="1"/>
          <p:nvPr/>
        </p:nvSpPr>
        <p:spPr>
          <a:xfrm>
            <a:off x="15368321" y="13514372"/>
            <a:ext cx="6372257" cy="707886"/>
          </a:xfrm>
          <a:prstGeom prst="rect">
            <a:avLst/>
          </a:prstGeom>
          <a:noFill/>
        </p:spPr>
        <p:txBody>
          <a:bodyPr wrap="none" rtlCol="0">
            <a:spAutoFit/>
          </a:bodyPr>
          <a:lstStyle/>
          <a:p>
            <a:r>
              <a:rPr lang="es-CO" sz="4000" dirty="0" smtClean="0">
                <a:solidFill>
                  <a:schemeClr val="bg1">
                    <a:lumMod val="50000"/>
                  </a:schemeClr>
                </a:solidFill>
                <a:hlinkClick r:id="rId5"/>
              </a:rPr>
              <a:t>Análisis de Documentación</a:t>
            </a:r>
            <a:endParaRPr lang="es-CO" sz="4000" dirty="0">
              <a:solidFill>
                <a:schemeClr val="bg1">
                  <a:lumMod val="50000"/>
                </a:schemeClr>
              </a:solidFill>
            </a:endParaRPr>
          </a:p>
        </p:txBody>
      </p:sp>
      <p:pic>
        <p:nvPicPr>
          <p:cNvPr id="7" name="image1.png"/>
          <p:cNvPicPr/>
          <p:nvPr/>
        </p:nvPicPr>
        <p:blipFill>
          <a:blip r:embed="rId6"/>
          <a:srcRect/>
          <a:stretch>
            <a:fillRect/>
          </a:stretch>
        </p:blipFill>
        <p:spPr>
          <a:xfrm>
            <a:off x="21132394" y="14447207"/>
            <a:ext cx="2870606" cy="1300793"/>
          </a:xfrm>
          <a:prstGeom prst="rect">
            <a:avLst/>
          </a:prstGeom>
          <a:ln/>
        </p:spPr>
      </p:pic>
      <p:sp>
        <p:nvSpPr>
          <p:cNvPr id="3" name="CuadroTexto 2"/>
          <p:cNvSpPr txBox="1"/>
          <p:nvPr/>
        </p:nvSpPr>
        <p:spPr>
          <a:xfrm>
            <a:off x="655757" y="13545149"/>
            <a:ext cx="2236510" cy="646331"/>
          </a:xfrm>
          <a:prstGeom prst="rect">
            <a:avLst/>
          </a:prstGeom>
          <a:noFill/>
        </p:spPr>
        <p:txBody>
          <a:bodyPr wrap="none" rtlCol="0">
            <a:spAutoFit/>
          </a:bodyPr>
          <a:lstStyle/>
          <a:p>
            <a:r>
              <a:rPr lang="es-CO" sz="3600" dirty="0" smtClean="0">
                <a:solidFill>
                  <a:schemeClr val="tx2">
                    <a:lumMod val="50000"/>
                  </a:schemeClr>
                </a:solidFill>
                <a:hlinkClick r:id="rId7"/>
              </a:rPr>
              <a:t>Entrevista</a:t>
            </a:r>
            <a:endParaRPr lang="es-CO" dirty="0">
              <a:solidFill>
                <a:schemeClr val="tx2">
                  <a:lumMod val="50000"/>
                </a:schemeClr>
              </a:solidFill>
            </a:endParaRPr>
          </a:p>
        </p:txBody>
      </p:sp>
    </p:spTree>
    <p:extLst>
      <p:ext uri="{BB962C8B-B14F-4D97-AF65-F5344CB8AC3E}">
        <p14:creationId xmlns:p14="http://schemas.microsoft.com/office/powerpoint/2010/main" val="31499595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9"/>
          <p:cNvSpPr txBox="1"/>
          <p:nvPr/>
        </p:nvSpPr>
        <p:spPr>
          <a:xfrm>
            <a:off x="182880" y="365760"/>
            <a:ext cx="21164520" cy="1828800"/>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n-US" sz="5400" b="1" dirty="0" smtClean="0">
                <a:solidFill>
                  <a:srgbClr val="FFFFFF"/>
                </a:solidFill>
                <a:latin typeface="Calibri"/>
                <a:ea typeface="Calibri"/>
                <a:cs typeface="Calibri"/>
                <a:sym typeface="Calibri"/>
                <a:hlinkClick r:id="rId4"/>
              </a:rPr>
              <a:t>2.En el </a:t>
            </a:r>
            <a:r>
              <a:rPr lang="es-CO" sz="5400" b="1" dirty="0" smtClean="0">
                <a:solidFill>
                  <a:srgbClr val="FFFFFF"/>
                </a:solidFill>
                <a:latin typeface="Calibri"/>
                <a:ea typeface="Calibri"/>
                <a:cs typeface="Calibri"/>
                <a:sym typeface="Calibri"/>
                <a:hlinkClick r:id="rId4"/>
              </a:rPr>
              <a:t>proyecto se evidencian la </a:t>
            </a:r>
            <a:r>
              <a:rPr lang="es-CO" sz="5400" b="1" dirty="0" err="1" smtClean="0">
                <a:solidFill>
                  <a:srgbClr val="FFFFFF"/>
                </a:solidFill>
                <a:latin typeface="Calibri"/>
                <a:ea typeface="Calibri"/>
                <a:cs typeface="Calibri"/>
                <a:sym typeface="Calibri"/>
                <a:hlinkClick r:id="rId4"/>
              </a:rPr>
              <a:t>elaboracion</a:t>
            </a:r>
            <a:r>
              <a:rPr lang="es-CO" sz="5400" b="1" dirty="0" smtClean="0">
                <a:solidFill>
                  <a:srgbClr val="FFFFFF"/>
                </a:solidFill>
                <a:latin typeface="Calibri"/>
                <a:ea typeface="Calibri"/>
                <a:cs typeface="Calibri"/>
                <a:sym typeface="Calibri"/>
                <a:hlinkClick r:id="rId4"/>
              </a:rPr>
              <a:t> del BPMN</a:t>
            </a:r>
            <a:r>
              <a:rPr lang="en-US" sz="5400" b="1" dirty="0" smtClean="0">
                <a:solidFill>
                  <a:srgbClr val="FFFFFF"/>
                </a:solidFill>
                <a:latin typeface="Calibri"/>
                <a:ea typeface="Calibri"/>
                <a:cs typeface="Calibri"/>
                <a:sym typeface="Calibri"/>
                <a:hlinkClick r:id="rId4"/>
              </a:rPr>
              <a:t> (</a:t>
            </a:r>
            <a:r>
              <a:rPr lang="es-CO" sz="5400" b="1" dirty="0" smtClean="0">
                <a:solidFill>
                  <a:srgbClr val="FFFFFF"/>
                </a:solidFill>
                <a:latin typeface="Calibri"/>
                <a:ea typeface="Calibri"/>
                <a:cs typeface="Calibri"/>
                <a:sym typeface="Calibri"/>
                <a:hlinkClick r:id="rId4"/>
              </a:rPr>
              <a:t>Negocio</a:t>
            </a:r>
            <a:r>
              <a:rPr lang="en-US" sz="5400" b="1" dirty="0" smtClean="0">
                <a:solidFill>
                  <a:srgbClr val="FFFFFF"/>
                </a:solidFill>
                <a:latin typeface="Calibri"/>
                <a:ea typeface="Calibri"/>
                <a:cs typeface="Calibri"/>
                <a:sym typeface="Calibri"/>
                <a:hlinkClick r:id="rId4"/>
              </a:rPr>
              <a:t> Actual)</a:t>
            </a:r>
            <a:endParaRPr sz="5400" dirty="0"/>
          </a:p>
        </p:txBody>
      </p:sp>
      <p:sp>
        <p:nvSpPr>
          <p:cNvPr id="93" name="Google Shape;93;p19"/>
          <p:cNvSpPr/>
          <p:nvPr/>
        </p:nvSpPr>
        <p:spPr>
          <a:xfrm flipV="1">
            <a:off x="365760" y="2194560"/>
            <a:ext cx="20798760" cy="274320"/>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899" y="3909167"/>
            <a:ext cx="19438482" cy="10675514"/>
          </a:xfrm>
          <a:prstGeom prst="rect">
            <a:avLst/>
          </a:prstGeom>
        </p:spPr>
      </p:pic>
      <p:sp>
        <p:nvSpPr>
          <p:cNvPr id="2" name="CuadroTexto 1"/>
          <p:cNvSpPr txBox="1"/>
          <p:nvPr/>
        </p:nvSpPr>
        <p:spPr>
          <a:xfrm>
            <a:off x="21164520" y="14584681"/>
            <a:ext cx="1665841" cy="707886"/>
          </a:xfrm>
          <a:prstGeom prst="rect">
            <a:avLst/>
          </a:prstGeom>
          <a:noFill/>
        </p:spPr>
        <p:txBody>
          <a:bodyPr wrap="none" rtlCol="0">
            <a:spAutoFit/>
          </a:bodyPr>
          <a:lstStyle/>
          <a:p>
            <a:r>
              <a:rPr lang="es-CO" sz="4000" dirty="0" smtClean="0">
                <a:hlinkClick r:id="rId4"/>
              </a:rPr>
              <a:t>BPMN</a:t>
            </a:r>
            <a:endParaRPr lang="es-CO" dirty="0"/>
          </a:p>
        </p:txBody>
      </p:sp>
    </p:spTree>
    <p:extLst>
      <p:ext uri="{BB962C8B-B14F-4D97-AF65-F5344CB8AC3E}">
        <p14:creationId xmlns:p14="http://schemas.microsoft.com/office/powerpoint/2010/main" val="19216788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9"/>
          <p:cNvSpPr txBox="1"/>
          <p:nvPr/>
        </p:nvSpPr>
        <p:spPr>
          <a:xfrm>
            <a:off x="-75817" y="228600"/>
            <a:ext cx="20314537" cy="1828800"/>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n-US" sz="5400" b="1" dirty="0" smtClean="0">
                <a:solidFill>
                  <a:srgbClr val="FFFFFF"/>
                </a:solidFill>
                <a:latin typeface="Calibri"/>
                <a:ea typeface="Calibri"/>
                <a:cs typeface="Calibri"/>
                <a:sym typeface="Calibri"/>
              </a:rPr>
              <a:t>3.</a:t>
            </a:r>
            <a:r>
              <a:rPr lang="es-CO" sz="5400" b="1" dirty="0">
                <a:solidFill>
                  <a:srgbClr val="FFFFFF"/>
                </a:solidFill>
                <a:latin typeface="Calibri"/>
                <a:ea typeface="Calibri"/>
                <a:cs typeface="Calibri"/>
                <a:sym typeface="Calibri"/>
              </a:rPr>
              <a:t>R</a:t>
            </a:r>
            <a:r>
              <a:rPr lang="es-CO" sz="5400" b="1" dirty="0" smtClean="0">
                <a:solidFill>
                  <a:srgbClr val="FFFFFF"/>
                </a:solidFill>
                <a:latin typeface="Calibri"/>
                <a:ea typeface="Calibri"/>
                <a:cs typeface="Calibri"/>
                <a:sym typeface="Calibri"/>
              </a:rPr>
              <a:t>equerimientos funcionales y no funcionales usando el estándar</a:t>
            </a:r>
          </a:p>
          <a:p>
            <a:pPr marL="38100" marR="38100" lvl="0" indent="12700" algn="ctr" rtl="0">
              <a:lnSpc>
                <a:spcPct val="80000"/>
              </a:lnSpc>
              <a:spcBef>
                <a:spcPts val="0"/>
              </a:spcBef>
              <a:spcAft>
                <a:spcPts val="0"/>
              </a:spcAft>
              <a:buClr>
                <a:srgbClr val="FFFFFF"/>
              </a:buClr>
              <a:buSzPts val="10000"/>
              <a:buFont typeface="Calibri"/>
              <a:buNone/>
            </a:pPr>
            <a:r>
              <a:rPr lang="es-CO" sz="5400" b="1" dirty="0" smtClean="0">
                <a:solidFill>
                  <a:srgbClr val="FFFFFF"/>
                </a:solidFill>
                <a:latin typeface="Calibri"/>
                <a:ea typeface="Calibri"/>
                <a:cs typeface="Calibri"/>
                <a:sym typeface="Calibri"/>
              </a:rPr>
              <a:t>IEEE830</a:t>
            </a:r>
            <a:endParaRPr lang="es-CO" sz="5400" dirty="0"/>
          </a:p>
        </p:txBody>
      </p:sp>
      <p:sp>
        <p:nvSpPr>
          <p:cNvPr id="93" name="Google Shape;93;p19"/>
          <p:cNvSpPr/>
          <p:nvPr/>
        </p:nvSpPr>
        <p:spPr>
          <a:xfrm flipV="1">
            <a:off x="365760" y="2194560"/>
            <a:ext cx="20798760" cy="274320"/>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graphicFrame>
        <p:nvGraphicFramePr>
          <p:cNvPr id="7" name="Tabla 6"/>
          <p:cNvGraphicFramePr>
            <a:graphicFrameLocks noGrp="1"/>
          </p:cNvGraphicFramePr>
          <p:nvPr>
            <p:extLst>
              <p:ext uri="{D42A27DB-BD31-4B8C-83A1-F6EECF244321}">
                <p14:modId xmlns:p14="http://schemas.microsoft.com/office/powerpoint/2010/main" val="2973675285"/>
              </p:ext>
            </p:extLst>
          </p:nvPr>
        </p:nvGraphicFramePr>
        <p:xfrm>
          <a:off x="365760" y="5669881"/>
          <a:ext cx="11551920" cy="9372466"/>
        </p:xfrm>
        <a:graphic>
          <a:graphicData uri="http://schemas.openxmlformats.org/drawingml/2006/table">
            <a:tbl>
              <a:tblPr firstRow="1" firstCol="1" bandRow="1">
                <a:tableStyleId>{3B4B98B0-60AC-42C2-AFA5-B58CD77FA1E5}</a:tableStyleId>
              </a:tblPr>
              <a:tblGrid>
                <a:gridCol w="3788290">
                  <a:extLst>
                    <a:ext uri="{9D8B030D-6E8A-4147-A177-3AD203B41FA5}">
                      <a16:colId xmlns:a16="http://schemas.microsoft.com/office/drawing/2014/main" xmlns="" val="20000"/>
                    </a:ext>
                  </a:extLst>
                </a:gridCol>
                <a:gridCol w="7763630">
                  <a:extLst>
                    <a:ext uri="{9D8B030D-6E8A-4147-A177-3AD203B41FA5}">
                      <a16:colId xmlns:a16="http://schemas.microsoft.com/office/drawing/2014/main" xmlns="" val="20001"/>
                    </a:ext>
                  </a:extLst>
                </a:gridCol>
              </a:tblGrid>
              <a:tr h="2136250">
                <a:tc>
                  <a:txBody>
                    <a:bodyPr/>
                    <a:lstStyle/>
                    <a:p>
                      <a:pPr>
                        <a:lnSpc>
                          <a:spcPct val="107000"/>
                        </a:lnSpc>
                        <a:spcAft>
                          <a:spcPts val="800"/>
                        </a:spcAft>
                      </a:pPr>
                      <a:r>
                        <a:rPr lang="es-ES_tradnl" sz="4000" dirty="0">
                          <a:effectLst/>
                          <a:latin typeface="+mj-lt"/>
                        </a:rPr>
                        <a:t>Identificación del requerimiento:</a:t>
                      </a:r>
                      <a:endParaRPr lang="es-CO" sz="4000" dirty="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s-ES_tradnl" sz="4000" dirty="0">
                          <a:effectLst/>
                          <a:latin typeface="+mj-lt"/>
                        </a:rPr>
                        <a:t>RF16</a:t>
                      </a:r>
                      <a:endParaRPr lang="es-CO" sz="4000" dirty="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0"/>
                  </a:ext>
                </a:extLst>
              </a:tr>
              <a:tr h="1806150">
                <a:tc>
                  <a:txBody>
                    <a:bodyPr/>
                    <a:lstStyle/>
                    <a:p>
                      <a:pPr>
                        <a:lnSpc>
                          <a:spcPct val="107000"/>
                        </a:lnSpc>
                        <a:spcAft>
                          <a:spcPts val="800"/>
                        </a:spcAft>
                      </a:pPr>
                      <a:r>
                        <a:rPr lang="es-ES_tradnl" sz="4000">
                          <a:effectLst/>
                          <a:latin typeface="+mj-lt"/>
                        </a:rPr>
                        <a:t>Nombre del Requerimiento:</a:t>
                      </a:r>
                      <a:endParaRPr lang="es-CO" sz="40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s-ES_tradnl" sz="4000">
                          <a:effectLst/>
                          <a:latin typeface="+mj-lt"/>
                        </a:rPr>
                        <a:t>El sistema deberá permitir al administrador modificar usuarios</a:t>
                      </a:r>
                      <a:endParaRPr lang="es-CO" sz="400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1"/>
                  </a:ext>
                </a:extLst>
              </a:tr>
              <a:tr h="1189143">
                <a:tc>
                  <a:txBody>
                    <a:bodyPr/>
                    <a:lstStyle/>
                    <a:p>
                      <a:pPr>
                        <a:lnSpc>
                          <a:spcPct val="107000"/>
                        </a:lnSpc>
                        <a:spcAft>
                          <a:spcPts val="800"/>
                        </a:spcAft>
                      </a:pPr>
                      <a:r>
                        <a:rPr lang="es-ES_tradnl" sz="4000">
                          <a:effectLst/>
                          <a:latin typeface="+mj-lt"/>
                        </a:rPr>
                        <a:t>Características:</a:t>
                      </a:r>
                      <a:endParaRPr lang="es-CO" sz="40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s-ES_tradnl" sz="4000" dirty="0">
                          <a:effectLst/>
                          <a:latin typeface="+mj-lt"/>
                        </a:rPr>
                        <a:t>Acción responsable por Jefe  Administrativo</a:t>
                      </a:r>
                      <a:endParaRPr lang="es-CO" sz="4000" dirty="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2"/>
                  </a:ext>
                </a:extLst>
              </a:tr>
              <a:tr h="2670312">
                <a:tc>
                  <a:txBody>
                    <a:bodyPr/>
                    <a:lstStyle/>
                    <a:p>
                      <a:pPr>
                        <a:lnSpc>
                          <a:spcPct val="107000"/>
                        </a:lnSpc>
                        <a:spcAft>
                          <a:spcPts val="800"/>
                        </a:spcAft>
                      </a:pPr>
                      <a:r>
                        <a:rPr lang="es-ES_tradnl" sz="4000">
                          <a:effectLst/>
                          <a:latin typeface="+mj-lt"/>
                        </a:rPr>
                        <a:t>Descripción del requerimiento:</a:t>
                      </a:r>
                      <a:endParaRPr lang="es-CO" sz="40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s-ES_tradnl" sz="4000" dirty="0">
                          <a:effectLst/>
                          <a:latin typeface="+mj-lt"/>
                        </a:rPr>
                        <a:t>El sistema permitirá la administración de los usuarios al Jefe Administrativo para un correcto uso del sistema</a:t>
                      </a:r>
                      <a:endParaRPr lang="es-CO" sz="4000" dirty="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3"/>
                  </a:ext>
                </a:extLst>
              </a:tr>
              <a:tr h="1189143">
                <a:tc gridSpan="2">
                  <a:txBody>
                    <a:bodyPr/>
                    <a:lstStyle/>
                    <a:p>
                      <a:pPr>
                        <a:lnSpc>
                          <a:spcPct val="107000"/>
                        </a:lnSpc>
                        <a:spcAft>
                          <a:spcPts val="0"/>
                        </a:spcAft>
                      </a:pPr>
                      <a:r>
                        <a:rPr lang="es-ES_tradnl" sz="4000" dirty="0">
                          <a:effectLst/>
                          <a:latin typeface="+mj-lt"/>
                        </a:rPr>
                        <a:t>  </a:t>
                      </a:r>
                      <a:endParaRPr lang="es-CO" sz="4000" dirty="0">
                        <a:effectLst/>
                        <a:latin typeface="+mj-lt"/>
                      </a:endParaRPr>
                    </a:p>
                    <a:p>
                      <a:pPr>
                        <a:lnSpc>
                          <a:spcPct val="107000"/>
                        </a:lnSpc>
                        <a:spcAft>
                          <a:spcPts val="0"/>
                        </a:spcAft>
                      </a:pPr>
                      <a:r>
                        <a:rPr lang="es-ES_tradnl" sz="4000" dirty="0">
                          <a:effectLst/>
                          <a:latin typeface="+mj-lt"/>
                        </a:rPr>
                        <a:t>Prioridad: </a:t>
                      </a:r>
                      <a:r>
                        <a:rPr lang="es-ES_tradnl" sz="4000" dirty="0" smtClean="0">
                          <a:effectLst/>
                          <a:latin typeface="+mj-lt"/>
                        </a:rPr>
                        <a:t>Medio </a:t>
                      </a:r>
                      <a:endParaRPr lang="es-CO" sz="4000" dirty="0">
                        <a:effectLst/>
                        <a:latin typeface="+mj-lt"/>
                        <a:ea typeface="Calibri" panose="020F0502020204030204" pitchFamily="34" charset="0"/>
                        <a:cs typeface="Times New Roman" panose="02020603050405020304" pitchFamily="18" charset="0"/>
                      </a:endParaRPr>
                    </a:p>
                  </a:txBody>
                  <a:tcPr marL="68580" marR="68580" marT="0" marB="0"/>
                </a:tc>
                <a:tc hMerge="1">
                  <a:txBody>
                    <a:bodyPr/>
                    <a:lstStyle/>
                    <a:p>
                      <a:endParaRPr lang="es-CO"/>
                    </a:p>
                  </a:txBody>
                  <a:tcPr/>
                </a:tc>
                <a:extLst>
                  <a:ext uri="{0D108BD9-81ED-4DB2-BD59-A6C34878D82A}">
                    <a16:rowId xmlns:a16="http://schemas.microsoft.com/office/drawing/2014/main" xmlns="" val="10004"/>
                  </a:ext>
                </a:extLst>
              </a:tr>
            </a:tbl>
          </a:graphicData>
        </a:graphic>
      </p:graphicFrame>
      <p:graphicFrame>
        <p:nvGraphicFramePr>
          <p:cNvPr id="8" name="Tabla 7"/>
          <p:cNvGraphicFramePr>
            <a:graphicFrameLocks noGrp="1"/>
          </p:cNvGraphicFramePr>
          <p:nvPr>
            <p:extLst>
              <p:ext uri="{D42A27DB-BD31-4B8C-83A1-F6EECF244321}">
                <p14:modId xmlns:p14="http://schemas.microsoft.com/office/powerpoint/2010/main" val="270912364"/>
              </p:ext>
            </p:extLst>
          </p:nvPr>
        </p:nvGraphicFramePr>
        <p:xfrm>
          <a:off x="12278384" y="5610815"/>
          <a:ext cx="11313136" cy="9067770"/>
        </p:xfrm>
        <a:graphic>
          <a:graphicData uri="http://schemas.openxmlformats.org/drawingml/2006/table">
            <a:tbl>
              <a:tblPr firstRow="1" firstCol="1" bandRow="1">
                <a:tableStyleId>{3B4B98B0-60AC-42C2-AFA5-B58CD77FA1E5}</a:tableStyleId>
              </a:tblPr>
              <a:tblGrid>
                <a:gridCol w="4103409">
                  <a:extLst>
                    <a:ext uri="{9D8B030D-6E8A-4147-A177-3AD203B41FA5}">
                      <a16:colId xmlns:a16="http://schemas.microsoft.com/office/drawing/2014/main" xmlns="" val="20000"/>
                    </a:ext>
                  </a:extLst>
                </a:gridCol>
                <a:gridCol w="7209727">
                  <a:extLst>
                    <a:ext uri="{9D8B030D-6E8A-4147-A177-3AD203B41FA5}">
                      <a16:colId xmlns:a16="http://schemas.microsoft.com/office/drawing/2014/main" xmlns="" val="20001"/>
                    </a:ext>
                  </a:extLst>
                </a:gridCol>
              </a:tblGrid>
              <a:tr h="1203359">
                <a:tc>
                  <a:txBody>
                    <a:bodyPr/>
                    <a:lstStyle/>
                    <a:p>
                      <a:pPr>
                        <a:lnSpc>
                          <a:spcPct val="107000"/>
                        </a:lnSpc>
                        <a:spcAft>
                          <a:spcPts val="800"/>
                        </a:spcAft>
                      </a:pPr>
                      <a:r>
                        <a:rPr lang="es-ES_tradnl" sz="3600" dirty="0">
                          <a:effectLst/>
                        </a:rPr>
                        <a:t>Identificación del requerimiento:</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a:lnSpc>
                          <a:spcPct val="107000"/>
                        </a:lnSpc>
                        <a:spcAft>
                          <a:spcPts val="800"/>
                        </a:spcAft>
                      </a:pPr>
                      <a:r>
                        <a:rPr lang="es-ES_tradnl" sz="3600" dirty="0">
                          <a:effectLst/>
                        </a:rPr>
                        <a:t>RNF10</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extLst>
                  <a:ext uri="{0D108BD9-81ED-4DB2-BD59-A6C34878D82A}">
                    <a16:rowId xmlns:a16="http://schemas.microsoft.com/office/drawing/2014/main" xmlns="" val="10000"/>
                  </a:ext>
                </a:extLst>
              </a:tr>
              <a:tr h="2355291">
                <a:tc>
                  <a:txBody>
                    <a:bodyPr/>
                    <a:lstStyle/>
                    <a:p>
                      <a:pPr>
                        <a:lnSpc>
                          <a:spcPct val="107000"/>
                        </a:lnSpc>
                        <a:spcAft>
                          <a:spcPts val="800"/>
                        </a:spcAft>
                      </a:pPr>
                      <a:r>
                        <a:rPr lang="es-ES_tradnl" sz="3600" dirty="0">
                          <a:effectLst/>
                        </a:rPr>
                        <a:t>Nombre del Requerimiento:</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a:lnSpc>
                          <a:spcPct val="107000"/>
                        </a:lnSpc>
                        <a:spcAft>
                          <a:spcPts val="800"/>
                        </a:spcAft>
                      </a:pPr>
                      <a:r>
                        <a:rPr lang="es-ES_tradnl" sz="3600" dirty="0">
                          <a:effectLst/>
                        </a:rPr>
                        <a:t>El sistema de información deberá estar en capacidad de permitir en el futuro el desarrollo de nuevas actualizaciones</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extLst>
                  <a:ext uri="{0D108BD9-81ED-4DB2-BD59-A6C34878D82A}">
                    <a16:rowId xmlns:a16="http://schemas.microsoft.com/office/drawing/2014/main" xmlns="" val="10001"/>
                  </a:ext>
                </a:extLst>
              </a:tr>
              <a:tr h="611966">
                <a:tc>
                  <a:txBody>
                    <a:bodyPr/>
                    <a:lstStyle/>
                    <a:p>
                      <a:pPr>
                        <a:lnSpc>
                          <a:spcPct val="107000"/>
                        </a:lnSpc>
                        <a:spcAft>
                          <a:spcPts val="800"/>
                        </a:spcAft>
                      </a:pPr>
                      <a:r>
                        <a:rPr lang="es-ES_tradnl" sz="3600">
                          <a:effectLst/>
                        </a:rPr>
                        <a:t>Características:</a:t>
                      </a:r>
                      <a:endParaRPr lang="es-CO" sz="3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a:lnSpc>
                          <a:spcPct val="107000"/>
                        </a:lnSpc>
                        <a:spcAft>
                          <a:spcPts val="800"/>
                        </a:spcAft>
                      </a:pPr>
                      <a:r>
                        <a:rPr lang="es-ES_tradnl" sz="3600" dirty="0">
                          <a:effectLst/>
                        </a:rPr>
                        <a:t>Acción responsable por el Sistema</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extLst>
                  <a:ext uri="{0D108BD9-81ED-4DB2-BD59-A6C34878D82A}">
                    <a16:rowId xmlns:a16="http://schemas.microsoft.com/office/drawing/2014/main" xmlns="" val="10002"/>
                  </a:ext>
                </a:extLst>
              </a:tr>
              <a:tr h="1774185">
                <a:tc>
                  <a:txBody>
                    <a:bodyPr/>
                    <a:lstStyle/>
                    <a:p>
                      <a:pPr>
                        <a:lnSpc>
                          <a:spcPct val="107000"/>
                        </a:lnSpc>
                        <a:spcAft>
                          <a:spcPts val="800"/>
                        </a:spcAft>
                      </a:pPr>
                      <a:r>
                        <a:rPr lang="es-ES_tradnl" sz="3600">
                          <a:effectLst/>
                        </a:rPr>
                        <a:t>Descripción del requerimiento:</a:t>
                      </a:r>
                      <a:endParaRPr lang="es-CO" sz="3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a:lnSpc>
                          <a:spcPct val="107000"/>
                        </a:lnSpc>
                        <a:spcAft>
                          <a:spcPts val="800"/>
                        </a:spcAft>
                      </a:pPr>
                      <a:r>
                        <a:rPr lang="es-CO" sz="3600" dirty="0">
                          <a:effectLst/>
                        </a:rPr>
                        <a:t>El sistema permitirá una actualización para mejorar su optimización y estructura</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extLst>
                  <a:ext uri="{0D108BD9-81ED-4DB2-BD59-A6C34878D82A}">
                    <a16:rowId xmlns:a16="http://schemas.microsoft.com/office/drawing/2014/main" xmlns="" val="10003"/>
                  </a:ext>
                </a:extLst>
              </a:tr>
              <a:tr h="1917146">
                <a:tc>
                  <a:txBody>
                    <a:bodyPr/>
                    <a:lstStyle/>
                    <a:p>
                      <a:pPr>
                        <a:lnSpc>
                          <a:spcPct val="107000"/>
                        </a:lnSpc>
                        <a:spcAft>
                          <a:spcPts val="800"/>
                        </a:spcAft>
                      </a:pPr>
                      <a:r>
                        <a:rPr lang="es-ES_tradnl" sz="3600">
                          <a:effectLst/>
                        </a:rPr>
                        <a:t>Requerimiento no funcional:</a:t>
                      </a:r>
                      <a:endParaRPr lang="es-CO" sz="3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342900" lvl="0" indent="-342900">
                        <a:lnSpc>
                          <a:spcPct val="107000"/>
                        </a:lnSpc>
                        <a:spcAft>
                          <a:spcPts val="800"/>
                        </a:spcAft>
                        <a:buFont typeface="Symbol" panose="05050102010706020507" pitchFamily="18" charset="2"/>
                        <a:buChar char=""/>
                        <a:tabLst>
                          <a:tab pos="457200" algn="l"/>
                        </a:tabLst>
                      </a:pPr>
                      <a:r>
                        <a:rPr lang="es-ES_tradnl" sz="3600" dirty="0">
                          <a:effectLst/>
                        </a:rPr>
                        <a:t>RNF01</a:t>
                      </a:r>
                      <a:endParaRPr lang="es-CO" sz="3600" dirty="0">
                        <a:effectLst/>
                      </a:endParaRPr>
                    </a:p>
                    <a:p>
                      <a:pPr marL="342900" lvl="0" indent="-342900">
                        <a:lnSpc>
                          <a:spcPct val="107000"/>
                        </a:lnSpc>
                        <a:spcAft>
                          <a:spcPts val="800"/>
                        </a:spcAft>
                        <a:buFont typeface="Symbol" panose="05050102010706020507" pitchFamily="18" charset="2"/>
                        <a:buChar char=""/>
                        <a:tabLst>
                          <a:tab pos="457200" algn="l"/>
                        </a:tabLst>
                      </a:pPr>
                      <a:r>
                        <a:rPr lang="es-ES_tradnl" sz="3600" dirty="0">
                          <a:effectLst/>
                        </a:rPr>
                        <a:t>RNF06</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extLst>
                  <a:ext uri="{0D108BD9-81ED-4DB2-BD59-A6C34878D82A}">
                    <a16:rowId xmlns:a16="http://schemas.microsoft.com/office/drawing/2014/main" xmlns="" val="10004"/>
                  </a:ext>
                </a:extLst>
              </a:tr>
              <a:tr h="1203359">
                <a:tc gridSpan="2">
                  <a:txBody>
                    <a:bodyPr/>
                    <a:lstStyle/>
                    <a:p>
                      <a:pPr>
                        <a:lnSpc>
                          <a:spcPct val="107000"/>
                        </a:lnSpc>
                        <a:spcAft>
                          <a:spcPts val="800"/>
                        </a:spcAft>
                      </a:pPr>
                      <a:r>
                        <a:rPr lang="es-ES_tradnl" sz="3600" dirty="0">
                          <a:effectLst/>
                        </a:rPr>
                        <a:t>Tipo: Capacidad de ser mantenido</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hMerge="1">
                  <a:txBody>
                    <a:bodyPr/>
                    <a:lstStyle/>
                    <a:p>
                      <a:endParaRPr lang="es-CO"/>
                    </a:p>
                  </a:txBody>
                  <a:tcPr/>
                </a:tc>
                <a:extLst>
                  <a:ext uri="{0D108BD9-81ED-4DB2-BD59-A6C34878D82A}">
                    <a16:rowId xmlns:a16="http://schemas.microsoft.com/office/drawing/2014/main" xmlns="" val="10005"/>
                  </a:ext>
                </a:extLst>
              </a:tr>
            </a:tbl>
          </a:graphicData>
        </a:graphic>
      </p:graphicFrame>
      <p:sp>
        <p:nvSpPr>
          <p:cNvPr id="2" name="CuadroTexto 1"/>
          <p:cNvSpPr txBox="1"/>
          <p:nvPr/>
        </p:nvSpPr>
        <p:spPr>
          <a:xfrm>
            <a:off x="365760" y="4163943"/>
            <a:ext cx="5487400" cy="707886"/>
          </a:xfrm>
          <a:prstGeom prst="rect">
            <a:avLst/>
          </a:prstGeom>
          <a:noFill/>
        </p:spPr>
        <p:txBody>
          <a:bodyPr wrap="none" rtlCol="0">
            <a:spAutoFit/>
          </a:bodyPr>
          <a:lstStyle/>
          <a:p>
            <a:r>
              <a:rPr lang="es-CO" sz="4000" dirty="0" smtClean="0">
                <a:solidFill>
                  <a:schemeClr val="bg1">
                    <a:lumMod val="50000"/>
                  </a:schemeClr>
                </a:solidFill>
                <a:hlinkClick r:id="rId4"/>
              </a:rPr>
              <a:t>Requisitos Funcionales</a:t>
            </a:r>
            <a:endParaRPr lang="es-CO" sz="4000" dirty="0">
              <a:solidFill>
                <a:schemeClr val="bg1">
                  <a:lumMod val="50000"/>
                </a:schemeClr>
              </a:solidFill>
            </a:endParaRPr>
          </a:p>
        </p:txBody>
      </p:sp>
      <p:sp>
        <p:nvSpPr>
          <p:cNvPr id="9" name="CuadroTexto 8"/>
          <p:cNvSpPr txBox="1"/>
          <p:nvPr/>
        </p:nvSpPr>
        <p:spPr>
          <a:xfrm>
            <a:off x="12222480" y="4163943"/>
            <a:ext cx="6285695" cy="707886"/>
          </a:xfrm>
          <a:prstGeom prst="rect">
            <a:avLst/>
          </a:prstGeom>
          <a:noFill/>
        </p:spPr>
        <p:txBody>
          <a:bodyPr wrap="none" rtlCol="0">
            <a:spAutoFit/>
          </a:bodyPr>
          <a:lstStyle/>
          <a:p>
            <a:r>
              <a:rPr lang="es-CO" sz="4000" dirty="0" smtClean="0">
                <a:solidFill>
                  <a:schemeClr val="bg1">
                    <a:lumMod val="50000"/>
                  </a:schemeClr>
                </a:solidFill>
                <a:hlinkClick r:id="rId4"/>
              </a:rPr>
              <a:t>Requisitos No Funcionales</a:t>
            </a:r>
            <a:endParaRPr lang="es-CO" sz="4000" dirty="0">
              <a:solidFill>
                <a:schemeClr val="bg1">
                  <a:lumMod val="50000"/>
                </a:schemeClr>
              </a:solidFill>
            </a:endParaRPr>
          </a:p>
        </p:txBody>
      </p:sp>
      <p:pic>
        <p:nvPicPr>
          <p:cNvPr id="10" name="image1.png"/>
          <p:cNvPicPr/>
          <p:nvPr/>
        </p:nvPicPr>
        <p:blipFill>
          <a:blip r:embed="rId5"/>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32769686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9"/>
          <p:cNvSpPr txBox="1"/>
          <p:nvPr/>
        </p:nvSpPr>
        <p:spPr>
          <a:xfrm>
            <a:off x="-1828800" y="335280"/>
            <a:ext cx="10881360" cy="1828800"/>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n-US" sz="5400" b="1" dirty="0" smtClean="0">
                <a:solidFill>
                  <a:srgbClr val="FFFFFF"/>
                </a:solidFill>
                <a:latin typeface="Calibri"/>
                <a:ea typeface="Calibri"/>
                <a:cs typeface="Calibri"/>
                <a:sym typeface="Calibri"/>
              </a:rPr>
              <a:t>3.</a:t>
            </a:r>
            <a:r>
              <a:rPr lang="es-CO" sz="5400" b="1" dirty="0" smtClean="0">
                <a:solidFill>
                  <a:srgbClr val="FFFFFF"/>
                </a:solidFill>
                <a:latin typeface="Calibri"/>
                <a:ea typeface="Calibri"/>
                <a:cs typeface="Calibri"/>
                <a:sym typeface="Calibri"/>
              </a:rPr>
              <a:t>Historias de Usuario</a:t>
            </a:r>
            <a:endParaRPr lang="es-CO" sz="5400" dirty="0"/>
          </a:p>
        </p:txBody>
      </p:sp>
      <p:sp>
        <p:nvSpPr>
          <p:cNvPr id="93" name="Google Shape;93;p19"/>
          <p:cNvSpPr/>
          <p:nvPr/>
        </p:nvSpPr>
        <p:spPr>
          <a:xfrm flipV="1">
            <a:off x="365760" y="2194560"/>
            <a:ext cx="20798760" cy="274320"/>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2" name="CuadroTexto 1"/>
          <p:cNvSpPr txBox="1"/>
          <p:nvPr/>
        </p:nvSpPr>
        <p:spPr>
          <a:xfrm>
            <a:off x="640080" y="14743660"/>
            <a:ext cx="4804520" cy="707886"/>
          </a:xfrm>
          <a:prstGeom prst="rect">
            <a:avLst/>
          </a:prstGeom>
          <a:noFill/>
        </p:spPr>
        <p:txBody>
          <a:bodyPr wrap="none" rtlCol="0">
            <a:spAutoFit/>
          </a:bodyPr>
          <a:lstStyle/>
          <a:p>
            <a:r>
              <a:rPr lang="es-CO" sz="4000" dirty="0" smtClean="0">
                <a:solidFill>
                  <a:schemeClr val="bg1">
                    <a:lumMod val="50000"/>
                  </a:schemeClr>
                </a:solidFill>
                <a:hlinkClick r:id="rId4"/>
              </a:rPr>
              <a:t>Historias de Usuario</a:t>
            </a:r>
            <a:endParaRPr lang="es-CO" sz="4000" dirty="0">
              <a:solidFill>
                <a:schemeClr val="bg1">
                  <a:lumMod val="50000"/>
                </a:schemeClr>
              </a:solidFill>
            </a:endParaRPr>
          </a:p>
        </p:txBody>
      </p:sp>
      <p:pic>
        <p:nvPicPr>
          <p:cNvPr id="10" name="image1.png"/>
          <p:cNvPicPr/>
          <p:nvPr/>
        </p:nvPicPr>
        <p:blipFill>
          <a:blip r:embed="rId5"/>
          <a:srcRect/>
          <a:stretch>
            <a:fillRect/>
          </a:stretch>
        </p:blipFill>
        <p:spPr>
          <a:xfrm>
            <a:off x="21132394" y="14447207"/>
            <a:ext cx="2870606" cy="1300793"/>
          </a:xfrm>
          <a:prstGeom prst="rect">
            <a:avLst/>
          </a:prstGeom>
          <a:ln/>
        </p:spPr>
      </p:pic>
      <p:pic>
        <p:nvPicPr>
          <p:cNvPr id="3" name="Imagen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399" y="4394720"/>
            <a:ext cx="22496809" cy="9199359"/>
          </a:xfrm>
          <a:prstGeom prst="rect">
            <a:avLst/>
          </a:prstGeom>
        </p:spPr>
      </p:pic>
    </p:spTree>
    <p:extLst>
      <p:ext uri="{BB962C8B-B14F-4D97-AF65-F5344CB8AC3E}">
        <p14:creationId xmlns:p14="http://schemas.microsoft.com/office/powerpoint/2010/main" val="33795601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2582744" y="1215377"/>
            <a:ext cx="23225324" cy="2215624"/>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s-CO" sz="8000" b="1" dirty="0" smtClean="0">
                <a:solidFill>
                  <a:srgbClr val="434343"/>
                </a:solidFill>
                <a:latin typeface="Calibri"/>
                <a:sym typeface="Calibri"/>
              </a:rPr>
              <a:t>Inventario</a:t>
            </a:r>
            <a:r>
              <a:rPr lang="en-US" sz="8000" b="1" dirty="0" smtClean="0">
                <a:solidFill>
                  <a:srgbClr val="434343"/>
                </a:solidFill>
                <a:latin typeface="Calibri"/>
                <a:sym typeface="Calibri"/>
              </a:rPr>
              <a:t> de los </a:t>
            </a:r>
            <a:r>
              <a:rPr lang="es-CO" sz="8000" b="1" dirty="0" smtClean="0">
                <a:solidFill>
                  <a:srgbClr val="434343"/>
                </a:solidFill>
                <a:latin typeface="Calibri"/>
                <a:sym typeface="Calibri"/>
              </a:rPr>
              <a:t>recursos</a:t>
            </a:r>
            <a:r>
              <a:rPr lang="en-US" sz="8000" b="1" dirty="0" smtClean="0">
                <a:solidFill>
                  <a:srgbClr val="434343"/>
                </a:solidFill>
                <a:latin typeface="Calibri"/>
                <a:sym typeface="Calibri"/>
              </a:rPr>
              <a:t> IT </a:t>
            </a:r>
            <a:r>
              <a:rPr lang="es-CO" sz="8000" b="1" dirty="0" smtClean="0">
                <a:solidFill>
                  <a:srgbClr val="434343"/>
                </a:solidFill>
                <a:latin typeface="Calibri"/>
                <a:sym typeface="Calibri"/>
              </a:rPr>
              <a:t>existentes</a:t>
            </a:r>
            <a:endParaRPr lang="es-CO" sz="800" dirty="0"/>
          </a:p>
        </p:txBody>
      </p:sp>
      <p:sp>
        <p:nvSpPr>
          <p:cNvPr id="70" name="Google Shape;70;p16"/>
          <p:cNvSpPr/>
          <p:nvPr/>
        </p:nvSpPr>
        <p:spPr>
          <a:xfrm flipV="1">
            <a:off x="686236" y="3307612"/>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71" name="Google Shape;71;p16"/>
          <p:cNvSpPr txBox="1"/>
          <p:nvPr/>
        </p:nvSpPr>
        <p:spPr>
          <a:xfrm>
            <a:off x="1265356" y="6224276"/>
            <a:ext cx="13090724" cy="4657084"/>
          </a:xfrm>
          <a:prstGeom prst="rect">
            <a:avLst/>
          </a:prstGeom>
          <a:noFill/>
          <a:ln>
            <a:noFill/>
          </a:ln>
        </p:spPr>
        <p:txBody>
          <a:bodyPr spcFirstLastPara="1" wrap="square" lIns="71425" tIns="71425" rIns="71425" bIns="71425" anchor="ctr" anchorCtr="0">
            <a:noAutofit/>
          </a:bodyPr>
          <a:lstStyle/>
          <a:p>
            <a:pPr marL="571500" marR="0" lvl="0" indent="-571500" algn="l" rtl="0">
              <a:lnSpc>
                <a:spcPct val="127500"/>
              </a:lnSpc>
              <a:spcBef>
                <a:spcPts val="0"/>
              </a:spcBef>
              <a:spcAft>
                <a:spcPts val="0"/>
              </a:spcAft>
              <a:buClr>
                <a:srgbClr val="6C6C6C"/>
              </a:buClr>
              <a:buSzPts val="4000"/>
              <a:buFont typeface="Arial" panose="020B0604020202020204" pitchFamily="34" charset="0"/>
              <a:buChar char="•"/>
            </a:pPr>
            <a:r>
              <a:rPr lang="es-CO" sz="6000" dirty="0" smtClean="0">
                <a:solidFill>
                  <a:srgbClr val="6C6C6C"/>
                </a:solidFill>
                <a:latin typeface="Calibri"/>
                <a:sym typeface="Calibri"/>
              </a:rPr>
              <a:t>Procesador de icore I5</a:t>
            </a:r>
          </a:p>
          <a:p>
            <a:pPr marL="571500" marR="0" lvl="0" indent="-571500" algn="l" rtl="0">
              <a:lnSpc>
                <a:spcPct val="127500"/>
              </a:lnSpc>
              <a:spcBef>
                <a:spcPts val="0"/>
              </a:spcBef>
              <a:spcAft>
                <a:spcPts val="0"/>
              </a:spcAft>
              <a:buClr>
                <a:srgbClr val="6C6C6C"/>
              </a:buClr>
              <a:buSzPts val="4000"/>
              <a:buFont typeface="Arial" panose="020B0604020202020204" pitchFamily="34" charset="0"/>
              <a:buChar char="•"/>
            </a:pPr>
            <a:r>
              <a:rPr lang="es-CO" sz="6000" dirty="0" smtClean="0">
                <a:solidFill>
                  <a:srgbClr val="6C6C6C"/>
                </a:solidFill>
                <a:latin typeface="Calibri"/>
                <a:sym typeface="Calibri"/>
              </a:rPr>
              <a:t>Memoria RAM de 4GB</a:t>
            </a:r>
          </a:p>
          <a:p>
            <a:pPr marL="571500" marR="0" lvl="0" indent="-571500" algn="l" rtl="0">
              <a:lnSpc>
                <a:spcPct val="127500"/>
              </a:lnSpc>
              <a:spcBef>
                <a:spcPts val="0"/>
              </a:spcBef>
              <a:spcAft>
                <a:spcPts val="0"/>
              </a:spcAft>
              <a:buClr>
                <a:srgbClr val="6C6C6C"/>
              </a:buClr>
              <a:buSzPts val="4000"/>
              <a:buFont typeface="Arial" panose="020B0604020202020204" pitchFamily="34" charset="0"/>
              <a:buChar char="•"/>
            </a:pPr>
            <a:r>
              <a:rPr lang="es-CO" sz="6000" dirty="0" smtClean="0">
                <a:solidFill>
                  <a:srgbClr val="6C6C6C"/>
                </a:solidFill>
                <a:latin typeface="Calibri"/>
                <a:sym typeface="Calibri"/>
              </a:rPr>
              <a:t>Espacio disponible en el disco duro de 500GB</a:t>
            </a:r>
          </a:p>
          <a:p>
            <a:pPr marL="571500" marR="0" lvl="0" indent="-571500" algn="l" rtl="0">
              <a:lnSpc>
                <a:spcPct val="127500"/>
              </a:lnSpc>
              <a:spcBef>
                <a:spcPts val="0"/>
              </a:spcBef>
              <a:spcAft>
                <a:spcPts val="0"/>
              </a:spcAft>
              <a:buClr>
                <a:srgbClr val="6C6C6C"/>
              </a:buClr>
              <a:buSzPts val="4000"/>
              <a:buFont typeface="Arial" panose="020B0604020202020204" pitchFamily="34" charset="0"/>
              <a:buChar char="•"/>
            </a:pPr>
            <a:r>
              <a:rPr lang="es-CO" sz="6000" dirty="0" smtClean="0">
                <a:solidFill>
                  <a:srgbClr val="6C6C6C"/>
                </a:solidFill>
                <a:latin typeface="Calibri"/>
                <a:sym typeface="Calibri"/>
              </a:rPr>
              <a:t>Sistema operativo Windows 7 (32 bits)</a:t>
            </a:r>
            <a:endParaRPr sz="2400" dirty="0"/>
          </a:p>
        </p:txBody>
      </p:sp>
      <p:pic>
        <p:nvPicPr>
          <p:cNvPr id="7" name="image1.png"/>
          <p:cNvPicPr/>
          <p:nvPr/>
        </p:nvPicPr>
        <p:blipFill>
          <a:blip r:embed="rId4"/>
          <a:srcRect/>
          <a:stretch>
            <a:fillRect/>
          </a:stretch>
        </p:blipFill>
        <p:spPr>
          <a:xfrm>
            <a:off x="20642580" y="13944287"/>
            <a:ext cx="2870606" cy="1300793"/>
          </a:xfrm>
          <a:prstGeom prst="rect">
            <a:avLst/>
          </a:prstGeom>
          <a:ln/>
        </p:spPr>
      </p:pic>
    </p:spTree>
    <p:extLst>
      <p:ext uri="{BB962C8B-B14F-4D97-AF65-F5344CB8AC3E}">
        <p14:creationId xmlns:p14="http://schemas.microsoft.com/office/powerpoint/2010/main" val="21123120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711454" y="1215377"/>
            <a:ext cx="13144064" cy="209223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s-CO" sz="8000" b="1" dirty="0" smtClean="0">
                <a:solidFill>
                  <a:srgbClr val="434343"/>
                </a:solidFill>
                <a:latin typeface="Calibri"/>
                <a:sym typeface="Calibri"/>
                <a:hlinkClick r:id="rId4"/>
              </a:rPr>
              <a:t>Diagrama de Clases</a:t>
            </a:r>
            <a:endParaRPr lang="es-CO" sz="800" dirty="0"/>
          </a:p>
        </p:txBody>
      </p:sp>
      <p:sp>
        <p:nvSpPr>
          <p:cNvPr id="70" name="Google Shape;70;p16"/>
          <p:cNvSpPr/>
          <p:nvPr/>
        </p:nvSpPr>
        <p:spPr>
          <a:xfrm flipV="1">
            <a:off x="686236" y="3307612"/>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pic>
        <p:nvPicPr>
          <p:cNvPr id="6" name="image1.png"/>
          <p:cNvPicPr/>
          <p:nvPr/>
        </p:nvPicPr>
        <p:blipFill>
          <a:blip r:embed="rId5"/>
          <a:srcRect/>
          <a:stretch>
            <a:fillRect/>
          </a:stretch>
        </p:blipFill>
        <p:spPr>
          <a:xfrm>
            <a:off x="20812354" y="13649646"/>
            <a:ext cx="2870606" cy="1300793"/>
          </a:xfrm>
          <a:prstGeom prst="rect">
            <a:avLst/>
          </a:prstGeom>
          <a:ln/>
        </p:spPr>
      </p:pic>
      <p:sp>
        <p:nvSpPr>
          <p:cNvPr id="2" name="CuadroTexto 1"/>
          <p:cNvSpPr txBox="1"/>
          <p:nvPr/>
        </p:nvSpPr>
        <p:spPr>
          <a:xfrm>
            <a:off x="16779240" y="14950439"/>
            <a:ext cx="4365298" cy="646331"/>
          </a:xfrm>
          <a:prstGeom prst="rect">
            <a:avLst/>
          </a:prstGeom>
          <a:noFill/>
        </p:spPr>
        <p:txBody>
          <a:bodyPr wrap="none" rtlCol="0">
            <a:spAutoFit/>
          </a:bodyPr>
          <a:lstStyle/>
          <a:p>
            <a:r>
              <a:rPr lang="es-CO" sz="3600" dirty="0" smtClean="0">
                <a:hlinkClick r:id="rId4"/>
              </a:rPr>
              <a:t>Diagrama de Clases</a:t>
            </a:r>
            <a:endParaRPr lang="es-CO" dirty="0"/>
          </a:p>
        </p:txBody>
      </p:sp>
      <p:pic>
        <p:nvPicPr>
          <p:cNvPr id="3" name="Imagen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2866" y="3781676"/>
            <a:ext cx="18759488" cy="10941476"/>
          </a:xfrm>
          <a:prstGeom prst="rect">
            <a:avLst/>
          </a:prstGeom>
        </p:spPr>
      </p:pic>
    </p:spTree>
    <p:extLst>
      <p:ext uri="{BB962C8B-B14F-4D97-AF65-F5344CB8AC3E}">
        <p14:creationId xmlns:p14="http://schemas.microsoft.com/office/powerpoint/2010/main" val="23182516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3"/>
        <p:cNvGrpSpPr/>
        <p:nvPr/>
      </p:nvGrpSpPr>
      <p:grpSpPr>
        <a:xfrm>
          <a:off x="0" y="0"/>
          <a:ext cx="0" cy="0"/>
          <a:chOff x="0" y="0"/>
          <a:chExt cx="0" cy="0"/>
        </a:xfrm>
      </p:grpSpPr>
      <p:sp>
        <p:nvSpPr>
          <p:cNvPr id="114" name="Google Shape;114;p23"/>
          <p:cNvSpPr txBox="1"/>
          <p:nvPr/>
        </p:nvSpPr>
        <p:spPr>
          <a:xfrm>
            <a:off x="14323404" y="2509207"/>
            <a:ext cx="8249757" cy="2235201"/>
          </a:xfrm>
          <a:prstGeom prst="rect">
            <a:avLst/>
          </a:prstGeom>
          <a:noFill/>
          <a:ln>
            <a:noFill/>
          </a:ln>
        </p:spPr>
        <p:txBody>
          <a:bodyPr spcFirstLastPara="1" wrap="square" lIns="71425" tIns="71425" rIns="71425" bIns="71425" anchor="b" anchorCtr="0">
            <a:noAutofit/>
          </a:bodyPr>
          <a:lstStyle/>
          <a:p>
            <a:pPr marL="36575" marR="36575" lvl="0" indent="12191" algn="r" rtl="0">
              <a:lnSpc>
                <a:spcPct val="80000"/>
              </a:lnSpc>
              <a:spcBef>
                <a:spcPts val="0"/>
              </a:spcBef>
              <a:spcAft>
                <a:spcPts val="0"/>
              </a:spcAft>
              <a:buClr>
                <a:srgbClr val="434343"/>
              </a:buClr>
              <a:buSzPts val="8160"/>
              <a:buFont typeface="Calibri"/>
              <a:buNone/>
            </a:pPr>
            <a:r>
              <a:rPr lang="es-CO" sz="8160" b="1" dirty="0" smtClean="0">
                <a:solidFill>
                  <a:srgbClr val="434343"/>
                </a:solidFill>
                <a:latin typeface="Calibri"/>
                <a:sym typeface="Calibri"/>
              </a:rPr>
              <a:t>SIIF</a:t>
            </a:r>
          </a:p>
          <a:p>
            <a:pPr marL="36575" marR="36575" lvl="0" indent="12191" algn="r" rtl="0">
              <a:lnSpc>
                <a:spcPct val="80000"/>
              </a:lnSpc>
              <a:spcBef>
                <a:spcPts val="0"/>
              </a:spcBef>
              <a:spcAft>
                <a:spcPts val="0"/>
              </a:spcAft>
              <a:buClr>
                <a:srgbClr val="434343"/>
              </a:buClr>
              <a:buSzPts val="8160"/>
              <a:buFont typeface="Calibri"/>
              <a:buNone/>
            </a:pPr>
            <a:r>
              <a:rPr lang="es-CO" sz="4800" b="1" dirty="0" smtClean="0">
                <a:solidFill>
                  <a:srgbClr val="434343"/>
                </a:solidFill>
                <a:latin typeface="Calibri"/>
                <a:sym typeface="Calibri"/>
              </a:rPr>
              <a:t>Sistema de Información de Inventarios Farmacéuticos</a:t>
            </a:r>
            <a:endParaRPr sz="800" dirty="0"/>
          </a:p>
        </p:txBody>
      </p:sp>
      <p:sp>
        <p:nvSpPr>
          <p:cNvPr id="115" name="Google Shape;115;p23"/>
          <p:cNvSpPr/>
          <p:nvPr/>
        </p:nvSpPr>
        <p:spPr>
          <a:xfrm>
            <a:off x="18448283" y="11710200"/>
            <a:ext cx="2329085" cy="1237397"/>
          </a:xfrm>
          <a:prstGeom prst="rect">
            <a:avLst/>
          </a:prstGeom>
          <a:noFill/>
          <a:ln w="12700" cap="flat" cmpd="sng">
            <a:solidFill>
              <a:schemeClr val="dk2"/>
            </a:solidFill>
            <a:prstDash val="solid"/>
            <a:miter lim="400000"/>
            <a:headEnd type="none" w="sm" len="sm"/>
            <a:tailEnd type="none" w="sm" len="sm"/>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400"/>
              <a:buFont typeface="Helvetica Neue"/>
              <a:buNone/>
            </a:pPr>
            <a:endParaRPr sz="3400" b="0" i="0" u="none" strike="noStrike" cap="none">
              <a:solidFill>
                <a:srgbClr val="FFFFFF"/>
              </a:solidFill>
              <a:latin typeface="Helvetica Neue"/>
              <a:ea typeface="Helvetica Neue"/>
              <a:cs typeface="Helvetica Neue"/>
              <a:sym typeface="Helvetica Neue"/>
            </a:endParaRPr>
          </a:p>
        </p:txBody>
      </p:sp>
      <p:pic>
        <p:nvPicPr>
          <p:cNvPr id="5" name="image1.png"/>
          <p:cNvPicPr/>
          <p:nvPr/>
        </p:nvPicPr>
        <p:blipFill>
          <a:blip r:embed="rId4"/>
          <a:srcRect/>
          <a:stretch>
            <a:fillRect/>
          </a:stretch>
        </p:blipFill>
        <p:spPr>
          <a:xfrm>
            <a:off x="18448284" y="11710201"/>
            <a:ext cx="2329084" cy="1237397"/>
          </a:xfrm>
          <a:prstGeom prst="rect">
            <a:avLst/>
          </a:prstGeom>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723465" y="377383"/>
            <a:ext cx="7627185" cy="209223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8000" b="1" dirty="0" err="1" smtClean="0">
                <a:solidFill>
                  <a:srgbClr val="434343"/>
                </a:solidFill>
                <a:latin typeface="Calibri"/>
                <a:sym typeface="Calibri"/>
              </a:rPr>
              <a:t>Prototipos</a:t>
            </a:r>
            <a:endParaRPr sz="800" dirty="0"/>
          </a:p>
        </p:txBody>
      </p:sp>
      <p:sp>
        <p:nvSpPr>
          <p:cNvPr id="70" name="Google Shape;70;p16"/>
          <p:cNvSpPr/>
          <p:nvPr/>
        </p:nvSpPr>
        <p:spPr>
          <a:xfrm flipV="1">
            <a:off x="686236" y="2469618"/>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2" name="CuadroTexto 1"/>
          <p:cNvSpPr txBox="1"/>
          <p:nvPr/>
        </p:nvSpPr>
        <p:spPr>
          <a:xfrm>
            <a:off x="686236" y="3649291"/>
            <a:ext cx="4063933" cy="707886"/>
          </a:xfrm>
          <a:prstGeom prst="rect">
            <a:avLst/>
          </a:prstGeom>
          <a:noFill/>
        </p:spPr>
        <p:txBody>
          <a:bodyPr wrap="none" rtlCol="0">
            <a:spAutoFit/>
          </a:bodyPr>
          <a:lstStyle/>
          <a:p>
            <a:r>
              <a:rPr lang="es-CO" sz="4000" dirty="0" smtClean="0">
                <a:solidFill>
                  <a:schemeClr val="bg1">
                    <a:lumMod val="50000"/>
                  </a:schemeClr>
                </a:solidFill>
              </a:rPr>
              <a:t>Ingreso Usuarios</a:t>
            </a:r>
            <a:endParaRPr lang="es-CO" sz="4000" dirty="0">
              <a:solidFill>
                <a:schemeClr val="bg1">
                  <a:lumMod val="50000"/>
                </a:schemeClr>
              </a:solidFill>
            </a:endParaRPr>
          </a:p>
        </p:txBody>
      </p:sp>
      <p:sp>
        <p:nvSpPr>
          <p:cNvPr id="6" name="CuadroTexto 5"/>
          <p:cNvSpPr txBox="1"/>
          <p:nvPr/>
        </p:nvSpPr>
        <p:spPr>
          <a:xfrm>
            <a:off x="13329691" y="9278591"/>
            <a:ext cx="5546711" cy="707886"/>
          </a:xfrm>
          <a:prstGeom prst="rect">
            <a:avLst/>
          </a:prstGeom>
          <a:noFill/>
        </p:spPr>
        <p:txBody>
          <a:bodyPr wrap="none" rtlCol="0">
            <a:spAutoFit/>
          </a:bodyPr>
          <a:lstStyle/>
          <a:p>
            <a:r>
              <a:rPr lang="es-CO" sz="4000" dirty="0" smtClean="0">
                <a:solidFill>
                  <a:schemeClr val="bg1">
                    <a:lumMod val="50000"/>
                  </a:schemeClr>
                </a:solidFill>
              </a:rPr>
              <a:t>Formulario de Contacto</a:t>
            </a:r>
            <a:endParaRPr lang="es-CO" sz="4000" dirty="0">
              <a:solidFill>
                <a:schemeClr val="bg1">
                  <a:lumMod val="50000"/>
                </a:schemeClr>
              </a:solidFill>
            </a:endParaRPr>
          </a:p>
        </p:txBody>
      </p:sp>
      <p:sp>
        <p:nvSpPr>
          <p:cNvPr id="7" name="CuadroTexto 6"/>
          <p:cNvSpPr txBox="1"/>
          <p:nvPr/>
        </p:nvSpPr>
        <p:spPr>
          <a:xfrm>
            <a:off x="686236" y="9278591"/>
            <a:ext cx="5546711" cy="707886"/>
          </a:xfrm>
          <a:prstGeom prst="rect">
            <a:avLst/>
          </a:prstGeom>
          <a:noFill/>
        </p:spPr>
        <p:txBody>
          <a:bodyPr wrap="none" rtlCol="0">
            <a:spAutoFit/>
          </a:bodyPr>
          <a:lstStyle/>
          <a:p>
            <a:r>
              <a:rPr lang="es-CO" sz="4000" dirty="0" smtClean="0">
                <a:solidFill>
                  <a:schemeClr val="bg1">
                    <a:lumMod val="50000"/>
                  </a:schemeClr>
                </a:solidFill>
              </a:rPr>
              <a:t>Formulario de Contacto</a:t>
            </a:r>
            <a:endParaRPr lang="es-CO" sz="4000" dirty="0">
              <a:solidFill>
                <a:schemeClr val="bg1">
                  <a:lumMod val="50000"/>
                </a:schemeClr>
              </a:solidFill>
            </a:endParaRPr>
          </a:p>
        </p:txBody>
      </p:sp>
      <p:sp>
        <p:nvSpPr>
          <p:cNvPr id="8" name="CuadroTexto 7"/>
          <p:cNvSpPr txBox="1"/>
          <p:nvPr/>
        </p:nvSpPr>
        <p:spPr>
          <a:xfrm>
            <a:off x="13487836" y="3649291"/>
            <a:ext cx="4063933" cy="707886"/>
          </a:xfrm>
          <a:prstGeom prst="rect">
            <a:avLst/>
          </a:prstGeom>
          <a:noFill/>
        </p:spPr>
        <p:txBody>
          <a:bodyPr wrap="none" rtlCol="0">
            <a:spAutoFit/>
          </a:bodyPr>
          <a:lstStyle/>
          <a:p>
            <a:r>
              <a:rPr lang="es-CO" sz="4000" dirty="0" smtClean="0">
                <a:solidFill>
                  <a:schemeClr val="bg1">
                    <a:lumMod val="50000"/>
                  </a:schemeClr>
                </a:solidFill>
              </a:rPr>
              <a:t>Ingreso Usuarios</a:t>
            </a:r>
            <a:endParaRPr lang="es-CO" sz="4000" dirty="0">
              <a:solidFill>
                <a:schemeClr val="bg1">
                  <a:lumMod val="50000"/>
                </a:schemeClr>
              </a:solidFill>
            </a:endParaRPr>
          </a:p>
        </p:txBody>
      </p:sp>
      <p:pic>
        <p:nvPicPr>
          <p:cNvPr id="14" name="image1.png"/>
          <p:cNvPicPr/>
          <p:nvPr/>
        </p:nvPicPr>
        <p:blipFill>
          <a:blip r:embed="rId4"/>
          <a:srcRect/>
          <a:stretch>
            <a:fillRect/>
          </a:stretch>
        </p:blipFill>
        <p:spPr>
          <a:xfrm>
            <a:off x="21132394" y="14447207"/>
            <a:ext cx="2596286" cy="1300793"/>
          </a:xfrm>
          <a:prstGeom prst="rect">
            <a:avLst/>
          </a:prstGeom>
          <a:ln/>
        </p:spPr>
      </p:pic>
      <p:sp>
        <p:nvSpPr>
          <p:cNvPr id="3" name="CuadroTexto 2"/>
          <p:cNvSpPr txBox="1"/>
          <p:nvPr/>
        </p:nvSpPr>
        <p:spPr>
          <a:xfrm>
            <a:off x="686236" y="14688838"/>
            <a:ext cx="5806440" cy="707886"/>
          </a:xfrm>
          <a:prstGeom prst="rect">
            <a:avLst/>
          </a:prstGeom>
          <a:noFill/>
        </p:spPr>
        <p:txBody>
          <a:bodyPr wrap="square" rtlCol="0">
            <a:spAutoFit/>
          </a:bodyPr>
          <a:lstStyle/>
          <a:p>
            <a:r>
              <a:rPr lang="es-CO" sz="4000" dirty="0" smtClean="0">
                <a:hlinkClick r:id="rId5"/>
              </a:rPr>
              <a:t>Mockups</a:t>
            </a:r>
            <a:r>
              <a:rPr lang="es-CO" sz="4000" dirty="0" smtClean="0"/>
              <a:t> y </a:t>
            </a:r>
            <a:r>
              <a:rPr lang="es-CO" sz="4000" dirty="0" smtClean="0">
                <a:hlinkClick r:id="rId6"/>
              </a:rPr>
              <a:t>Prototipos</a:t>
            </a:r>
            <a:endParaRPr lang="es-CO" sz="4000" dirty="0"/>
          </a:p>
        </p:txBody>
      </p:sp>
      <p:pic>
        <p:nvPicPr>
          <p:cNvPr id="15" name="Imagen 14" descr="C:\Users\jeison\Downloads\99.PN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329691" y="4668664"/>
            <a:ext cx="7802703" cy="4086942"/>
          </a:xfrm>
          <a:prstGeom prst="rect">
            <a:avLst/>
          </a:prstGeom>
          <a:noFill/>
          <a:ln>
            <a:noFill/>
          </a:ln>
        </p:spPr>
      </p:pic>
      <p:pic>
        <p:nvPicPr>
          <p:cNvPr id="16" name="Imagen 15" descr="C:\Users\jeison\Desktop\Ingreso Usuarios.png"/>
          <p:cNvPicPr/>
          <p:nvPr/>
        </p:nvPicPr>
        <p:blipFill>
          <a:blip r:embed="rId8">
            <a:extLst>
              <a:ext uri="{28A0092B-C50C-407E-A947-70E740481C1C}">
                <a14:useLocalDpi xmlns:a14="http://schemas.microsoft.com/office/drawing/2010/main" val="0"/>
              </a:ext>
            </a:extLst>
          </a:blip>
          <a:srcRect/>
          <a:stretch>
            <a:fillRect/>
          </a:stretch>
        </p:blipFill>
        <p:spPr bwMode="auto">
          <a:xfrm>
            <a:off x="922456" y="4561853"/>
            <a:ext cx="6822123" cy="4497685"/>
          </a:xfrm>
          <a:prstGeom prst="rect">
            <a:avLst/>
          </a:prstGeom>
          <a:noFill/>
          <a:ln>
            <a:noFill/>
          </a:ln>
        </p:spPr>
      </p:pic>
      <p:pic>
        <p:nvPicPr>
          <p:cNvPr id="17" name="Imagen 16" descr="C:\Users\jeison\Downloads\103.PNG"/>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487836" y="9986477"/>
            <a:ext cx="7644558" cy="4460730"/>
          </a:xfrm>
          <a:prstGeom prst="rect">
            <a:avLst/>
          </a:prstGeom>
          <a:noFill/>
          <a:ln>
            <a:noFill/>
          </a:ln>
        </p:spPr>
      </p:pic>
      <p:pic>
        <p:nvPicPr>
          <p:cNvPr id="18" name="Imagen 17" descr="C:\Users\jeison\Desktop\Formulario de Contacto.png"/>
          <p:cNvPicPr/>
          <p:nvPr/>
        </p:nvPicPr>
        <p:blipFill>
          <a:blip r:embed="rId10">
            <a:extLst>
              <a:ext uri="{28A0092B-C50C-407E-A947-70E740481C1C}">
                <a14:useLocalDpi xmlns:a14="http://schemas.microsoft.com/office/drawing/2010/main" val="0"/>
              </a:ext>
            </a:extLst>
          </a:blip>
          <a:srcRect/>
          <a:stretch>
            <a:fillRect/>
          </a:stretch>
        </p:blipFill>
        <p:spPr bwMode="auto">
          <a:xfrm>
            <a:off x="869531" y="10205530"/>
            <a:ext cx="6875047" cy="3775422"/>
          </a:xfrm>
          <a:prstGeom prst="rect">
            <a:avLst/>
          </a:prstGeom>
          <a:noFill/>
          <a:ln>
            <a:noFill/>
          </a:ln>
        </p:spPr>
      </p:pic>
    </p:spTree>
    <p:extLst>
      <p:ext uri="{BB962C8B-B14F-4D97-AF65-F5344CB8AC3E}">
        <p14:creationId xmlns:p14="http://schemas.microsoft.com/office/powerpoint/2010/main" val="17052475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363545" y="1215377"/>
            <a:ext cx="13144064" cy="209223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s-CO" sz="8000" b="1" dirty="0" smtClean="0">
                <a:solidFill>
                  <a:srgbClr val="434343"/>
                </a:solidFill>
                <a:latin typeface="Calibri"/>
                <a:sym typeface="Calibri"/>
                <a:hlinkClick r:id="rId4"/>
              </a:rPr>
              <a:t>Modelo Relacional</a:t>
            </a:r>
            <a:endParaRPr lang="es-CO" sz="800" dirty="0"/>
          </a:p>
        </p:txBody>
      </p:sp>
      <p:sp>
        <p:nvSpPr>
          <p:cNvPr id="70" name="Google Shape;70;p16"/>
          <p:cNvSpPr/>
          <p:nvPr/>
        </p:nvSpPr>
        <p:spPr>
          <a:xfrm flipV="1">
            <a:off x="686236" y="3307612"/>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pic>
        <p:nvPicPr>
          <p:cNvPr id="7" name="image1.png"/>
          <p:cNvPicPr/>
          <p:nvPr/>
        </p:nvPicPr>
        <p:blipFill>
          <a:blip r:embed="rId5"/>
          <a:srcRect/>
          <a:stretch>
            <a:fillRect/>
          </a:stretch>
        </p:blipFill>
        <p:spPr>
          <a:xfrm>
            <a:off x="21269554" y="14356079"/>
            <a:ext cx="2459126" cy="1300793"/>
          </a:xfrm>
          <a:prstGeom prst="rect">
            <a:avLst/>
          </a:prstGeom>
          <a:ln/>
        </p:spPr>
      </p:pic>
      <p:sp>
        <p:nvSpPr>
          <p:cNvPr id="3" name="CuadroTexto 2"/>
          <p:cNvSpPr txBox="1"/>
          <p:nvPr/>
        </p:nvSpPr>
        <p:spPr>
          <a:xfrm>
            <a:off x="967082" y="14652532"/>
            <a:ext cx="1324402" cy="707886"/>
          </a:xfrm>
          <a:prstGeom prst="rect">
            <a:avLst/>
          </a:prstGeom>
          <a:noFill/>
        </p:spPr>
        <p:txBody>
          <a:bodyPr wrap="none" rtlCol="0">
            <a:spAutoFit/>
          </a:bodyPr>
          <a:lstStyle/>
          <a:p>
            <a:r>
              <a:rPr lang="es-CO" sz="4000" dirty="0" smtClean="0">
                <a:hlinkClick r:id="rId4"/>
              </a:rPr>
              <a:t>MER</a:t>
            </a:r>
            <a:endParaRPr lang="es-CO" dirty="0"/>
          </a:p>
        </p:txBody>
      </p:sp>
      <p:pic>
        <p:nvPicPr>
          <p:cNvPr id="4" name="Imagen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1590" y="3926840"/>
            <a:ext cx="21357448" cy="10478914"/>
          </a:xfrm>
          <a:prstGeom prst="rect">
            <a:avLst/>
          </a:prstGeom>
        </p:spPr>
      </p:pic>
    </p:spTree>
    <p:extLst>
      <p:ext uri="{BB962C8B-B14F-4D97-AF65-F5344CB8AC3E}">
        <p14:creationId xmlns:p14="http://schemas.microsoft.com/office/powerpoint/2010/main" val="23755398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403425" y="1215377"/>
            <a:ext cx="13144064" cy="209223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s-CO" sz="8000" b="1" dirty="0" smtClean="0">
                <a:solidFill>
                  <a:srgbClr val="434343"/>
                </a:solidFill>
                <a:latin typeface="Calibri"/>
                <a:sym typeface="Calibri"/>
                <a:hlinkClick r:id="rId4"/>
              </a:rPr>
              <a:t>Diagrama de Distribución</a:t>
            </a:r>
            <a:endParaRPr lang="es-CO" sz="800" dirty="0"/>
          </a:p>
        </p:txBody>
      </p:sp>
      <p:sp>
        <p:nvSpPr>
          <p:cNvPr id="70" name="Google Shape;70;p16"/>
          <p:cNvSpPr/>
          <p:nvPr/>
        </p:nvSpPr>
        <p:spPr>
          <a:xfrm flipV="1">
            <a:off x="686236" y="3307612"/>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pic>
        <p:nvPicPr>
          <p:cNvPr id="5" name="Imagen 4">
            <a:extLst>
              <a:ext uri="{FF2B5EF4-FFF2-40B4-BE49-F238E27FC236}">
                <a16:creationId xmlns:a16="http://schemas.microsoft.com/office/drawing/2014/main" xmlns="" id="{4DFE7A30-1F87-48B4-88AE-F685CB8F9BC6}"/>
              </a:ext>
            </a:extLst>
          </p:cNvPr>
          <p:cNvPicPr>
            <a:picLocks noChangeAspect="1"/>
          </p:cNvPicPr>
          <p:nvPr/>
        </p:nvPicPr>
        <p:blipFill>
          <a:blip r:embed="rId5"/>
          <a:stretch>
            <a:fillRect/>
          </a:stretch>
        </p:blipFill>
        <p:spPr>
          <a:xfrm>
            <a:off x="2264601" y="3868807"/>
            <a:ext cx="16937799" cy="11480700"/>
          </a:xfrm>
          <a:prstGeom prst="rect">
            <a:avLst/>
          </a:prstGeom>
        </p:spPr>
      </p:pic>
      <p:pic>
        <p:nvPicPr>
          <p:cNvPr id="7" name="image1.png"/>
          <p:cNvPicPr/>
          <p:nvPr/>
        </p:nvPicPr>
        <p:blipFill>
          <a:blip r:embed="rId6"/>
          <a:srcRect/>
          <a:stretch>
            <a:fillRect/>
          </a:stretch>
        </p:blipFill>
        <p:spPr>
          <a:xfrm>
            <a:off x="20812354" y="14384693"/>
            <a:ext cx="2870606" cy="1300793"/>
          </a:xfrm>
          <a:prstGeom prst="rect">
            <a:avLst/>
          </a:prstGeom>
          <a:ln/>
        </p:spPr>
      </p:pic>
      <p:sp>
        <p:nvSpPr>
          <p:cNvPr id="2" name="CuadroTexto 1"/>
          <p:cNvSpPr txBox="1"/>
          <p:nvPr/>
        </p:nvSpPr>
        <p:spPr>
          <a:xfrm>
            <a:off x="15154025" y="15057120"/>
            <a:ext cx="5206615" cy="584775"/>
          </a:xfrm>
          <a:prstGeom prst="rect">
            <a:avLst/>
          </a:prstGeom>
          <a:noFill/>
        </p:spPr>
        <p:txBody>
          <a:bodyPr wrap="square" rtlCol="0">
            <a:spAutoFit/>
          </a:bodyPr>
          <a:lstStyle/>
          <a:p>
            <a:r>
              <a:rPr lang="es-CO" sz="3200" dirty="0" smtClean="0">
                <a:hlinkClick r:id="rId4"/>
              </a:rPr>
              <a:t>Diagrama de Distribución</a:t>
            </a:r>
            <a:endParaRPr lang="es-CO" sz="1100" dirty="0"/>
          </a:p>
        </p:txBody>
      </p:sp>
    </p:spTree>
    <p:extLst>
      <p:ext uri="{BB962C8B-B14F-4D97-AF65-F5344CB8AC3E}">
        <p14:creationId xmlns:p14="http://schemas.microsoft.com/office/powerpoint/2010/main" val="24430012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60960" y="92909"/>
            <a:ext cx="13144064" cy="209223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s-CO" sz="8000" b="1" dirty="0" smtClean="0">
                <a:solidFill>
                  <a:srgbClr val="434343"/>
                </a:solidFill>
                <a:latin typeface="Calibri"/>
                <a:sym typeface="Calibri"/>
              </a:rPr>
              <a:t>Control de Versiones- </a:t>
            </a:r>
            <a:r>
              <a:rPr lang="es-CO" sz="8000" b="1" dirty="0" err="1" smtClean="0">
                <a:solidFill>
                  <a:srgbClr val="434343"/>
                </a:solidFill>
                <a:latin typeface="Calibri"/>
                <a:sym typeface="Calibri"/>
              </a:rPr>
              <a:t>Git</a:t>
            </a:r>
            <a:r>
              <a:rPr lang="es-CO" sz="8000" b="1" dirty="0" smtClean="0">
                <a:solidFill>
                  <a:srgbClr val="434343"/>
                </a:solidFill>
                <a:latin typeface="Calibri"/>
                <a:sym typeface="Calibri"/>
              </a:rPr>
              <a:t> Hub</a:t>
            </a:r>
            <a:endParaRPr lang="es-CO" sz="800" dirty="0"/>
          </a:p>
        </p:txBody>
      </p:sp>
      <p:sp>
        <p:nvSpPr>
          <p:cNvPr id="70" name="Google Shape;70;p16"/>
          <p:cNvSpPr/>
          <p:nvPr/>
        </p:nvSpPr>
        <p:spPr>
          <a:xfrm flipV="1">
            <a:off x="399972" y="2092235"/>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pic>
        <p:nvPicPr>
          <p:cNvPr id="7" name="image1.png"/>
          <p:cNvPicPr/>
          <p:nvPr/>
        </p:nvPicPr>
        <p:blipFill>
          <a:blip r:embed="rId4"/>
          <a:srcRect/>
          <a:stretch>
            <a:fillRect/>
          </a:stretch>
        </p:blipFill>
        <p:spPr>
          <a:xfrm>
            <a:off x="20812354" y="14384693"/>
            <a:ext cx="2870606" cy="1300793"/>
          </a:xfrm>
          <a:prstGeom prst="rect">
            <a:avLst/>
          </a:prstGeom>
          <a:ln/>
        </p:spPr>
      </p:pic>
      <p:sp>
        <p:nvSpPr>
          <p:cNvPr id="2" name="CuadroTexto 1"/>
          <p:cNvSpPr txBox="1"/>
          <p:nvPr/>
        </p:nvSpPr>
        <p:spPr>
          <a:xfrm>
            <a:off x="399972" y="14977600"/>
            <a:ext cx="4232988" cy="584775"/>
          </a:xfrm>
          <a:prstGeom prst="rect">
            <a:avLst/>
          </a:prstGeom>
          <a:noFill/>
        </p:spPr>
        <p:txBody>
          <a:bodyPr wrap="square" rtlCol="0">
            <a:spAutoFit/>
          </a:bodyPr>
          <a:lstStyle/>
          <a:p>
            <a:r>
              <a:rPr lang="es-CO" sz="3200" dirty="0" smtClean="0">
                <a:hlinkClick r:id="rId5"/>
              </a:rPr>
              <a:t>Control de Versiones</a:t>
            </a:r>
            <a:endParaRPr lang="es-CO" sz="1100" dirty="0"/>
          </a:p>
        </p:txBody>
      </p:sp>
      <p:pic>
        <p:nvPicPr>
          <p:cNvPr id="3" name="Imagen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58087" y="2593406"/>
            <a:ext cx="16627194" cy="11883022"/>
          </a:xfrm>
          <a:prstGeom prst="rect">
            <a:avLst/>
          </a:prstGeom>
        </p:spPr>
      </p:pic>
    </p:spTree>
    <p:extLst>
      <p:ext uri="{BB962C8B-B14F-4D97-AF65-F5344CB8AC3E}">
        <p14:creationId xmlns:p14="http://schemas.microsoft.com/office/powerpoint/2010/main" val="36514242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912185" y="0"/>
            <a:ext cx="13144064" cy="209223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s-CO" sz="8000" b="1" dirty="0" smtClean="0">
                <a:solidFill>
                  <a:srgbClr val="434343"/>
                </a:solidFill>
                <a:latin typeface="Calibri"/>
                <a:sym typeface="Calibri"/>
              </a:rPr>
              <a:t>Diagrama </a:t>
            </a:r>
            <a:r>
              <a:rPr lang="en-US" sz="8000" b="1" dirty="0" smtClean="0">
                <a:solidFill>
                  <a:srgbClr val="434343"/>
                </a:solidFill>
                <a:latin typeface="Calibri"/>
                <a:sym typeface="Calibri"/>
              </a:rPr>
              <a:t>de Gantt</a:t>
            </a:r>
            <a:endParaRPr sz="800" dirty="0"/>
          </a:p>
        </p:txBody>
      </p:sp>
      <p:sp>
        <p:nvSpPr>
          <p:cNvPr id="70" name="Google Shape;70;p16"/>
          <p:cNvSpPr/>
          <p:nvPr/>
        </p:nvSpPr>
        <p:spPr>
          <a:xfrm flipV="1">
            <a:off x="399972" y="2092235"/>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pic>
        <p:nvPicPr>
          <p:cNvPr id="7" name="image1.png"/>
          <p:cNvPicPr/>
          <p:nvPr/>
        </p:nvPicPr>
        <p:blipFill>
          <a:blip r:embed="rId4"/>
          <a:srcRect/>
          <a:stretch>
            <a:fillRect/>
          </a:stretch>
        </p:blipFill>
        <p:spPr>
          <a:xfrm>
            <a:off x="20812354" y="14384693"/>
            <a:ext cx="2870606" cy="1300793"/>
          </a:xfrm>
          <a:prstGeom prst="rect">
            <a:avLst/>
          </a:prstGeom>
          <a:ln/>
        </p:spPr>
      </p:pic>
      <p:sp>
        <p:nvSpPr>
          <p:cNvPr id="2" name="CuadroTexto 1"/>
          <p:cNvSpPr txBox="1"/>
          <p:nvPr/>
        </p:nvSpPr>
        <p:spPr>
          <a:xfrm>
            <a:off x="0" y="15040114"/>
            <a:ext cx="4067503" cy="584775"/>
          </a:xfrm>
          <a:prstGeom prst="rect">
            <a:avLst/>
          </a:prstGeom>
          <a:noFill/>
        </p:spPr>
        <p:txBody>
          <a:bodyPr wrap="square" rtlCol="0">
            <a:spAutoFit/>
          </a:bodyPr>
          <a:lstStyle/>
          <a:p>
            <a:r>
              <a:rPr lang="es-CO" sz="3200" dirty="0" smtClean="0">
                <a:hlinkClick r:id="rId5"/>
              </a:rPr>
              <a:t>Diagrama de Gantt</a:t>
            </a:r>
            <a:endParaRPr lang="es-CO" sz="1100" dirty="0"/>
          </a:p>
        </p:txBody>
      </p:sp>
      <p:pic>
        <p:nvPicPr>
          <p:cNvPr id="4" name="Imagen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1605" y="3169920"/>
            <a:ext cx="21581675" cy="9971127"/>
          </a:xfrm>
          <a:prstGeom prst="rect">
            <a:avLst/>
          </a:prstGeom>
        </p:spPr>
      </p:pic>
      <p:sp>
        <p:nvSpPr>
          <p:cNvPr id="8" name="CuadroTexto 7"/>
          <p:cNvSpPr txBox="1"/>
          <p:nvPr/>
        </p:nvSpPr>
        <p:spPr>
          <a:xfrm>
            <a:off x="4067503" y="15040114"/>
            <a:ext cx="2303836" cy="584775"/>
          </a:xfrm>
          <a:prstGeom prst="rect">
            <a:avLst/>
          </a:prstGeom>
          <a:noFill/>
        </p:spPr>
        <p:txBody>
          <a:bodyPr wrap="none" rtlCol="0">
            <a:spAutoFit/>
          </a:bodyPr>
          <a:lstStyle/>
          <a:p>
            <a:r>
              <a:rPr lang="es-CO" sz="3200" dirty="0" smtClean="0">
                <a:hlinkClick r:id="rId7"/>
              </a:rPr>
              <a:t>Gantt Excel</a:t>
            </a:r>
            <a:endParaRPr lang="es-CO" sz="1100" dirty="0"/>
          </a:p>
        </p:txBody>
      </p:sp>
    </p:spTree>
    <p:extLst>
      <p:ext uri="{BB962C8B-B14F-4D97-AF65-F5344CB8AC3E}">
        <p14:creationId xmlns:p14="http://schemas.microsoft.com/office/powerpoint/2010/main" val="29770400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912185" y="0"/>
            <a:ext cx="13144064" cy="209223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s-CO" sz="8000" b="1" dirty="0" smtClean="0">
                <a:solidFill>
                  <a:srgbClr val="434343"/>
                </a:solidFill>
                <a:latin typeface="Calibri"/>
                <a:sym typeface="Calibri"/>
              </a:rPr>
              <a:t>Informes de Gantt</a:t>
            </a:r>
            <a:endParaRPr lang="es-CO" sz="800" dirty="0"/>
          </a:p>
        </p:txBody>
      </p:sp>
      <p:sp>
        <p:nvSpPr>
          <p:cNvPr id="70" name="Google Shape;70;p16"/>
          <p:cNvSpPr/>
          <p:nvPr/>
        </p:nvSpPr>
        <p:spPr>
          <a:xfrm flipV="1">
            <a:off x="399972" y="2092235"/>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pic>
        <p:nvPicPr>
          <p:cNvPr id="7" name="image1.png"/>
          <p:cNvPicPr/>
          <p:nvPr/>
        </p:nvPicPr>
        <p:blipFill>
          <a:blip r:embed="rId4"/>
          <a:srcRect/>
          <a:stretch>
            <a:fillRect/>
          </a:stretch>
        </p:blipFill>
        <p:spPr>
          <a:xfrm>
            <a:off x="20812354" y="14384693"/>
            <a:ext cx="2870606" cy="1300793"/>
          </a:xfrm>
          <a:prstGeom prst="rect">
            <a:avLst/>
          </a:prstGeom>
          <a:ln/>
        </p:spPr>
      </p:pic>
      <p:sp>
        <p:nvSpPr>
          <p:cNvPr id="2" name="CuadroTexto 1"/>
          <p:cNvSpPr txBox="1"/>
          <p:nvPr/>
        </p:nvSpPr>
        <p:spPr>
          <a:xfrm>
            <a:off x="0" y="15016529"/>
            <a:ext cx="2182008" cy="707886"/>
          </a:xfrm>
          <a:prstGeom prst="rect">
            <a:avLst/>
          </a:prstGeom>
          <a:noFill/>
        </p:spPr>
        <p:txBody>
          <a:bodyPr wrap="none" rtlCol="0">
            <a:spAutoFit/>
          </a:bodyPr>
          <a:lstStyle/>
          <a:p>
            <a:r>
              <a:rPr lang="es-CO" sz="4000" dirty="0" smtClean="0">
                <a:hlinkClick r:id="rId5"/>
              </a:rPr>
              <a:t>Informes</a:t>
            </a:r>
            <a:endParaRPr lang="es-CO" dirty="0"/>
          </a:p>
        </p:txBody>
      </p:sp>
      <p:pic>
        <p:nvPicPr>
          <p:cNvPr id="4" name="Imagen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19431" y="4184470"/>
            <a:ext cx="6051550" cy="3735007"/>
          </a:xfrm>
          <a:prstGeom prst="rect">
            <a:avLst/>
          </a:prstGeom>
        </p:spPr>
      </p:pic>
      <p:pic>
        <p:nvPicPr>
          <p:cNvPr id="5" name="Imagen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9972" y="4184470"/>
            <a:ext cx="12132659" cy="9274575"/>
          </a:xfrm>
          <a:prstGeom prst="rect">
            <a:avLst/>
          </a:prstGeom>
        </p:spPr>
      </p:pic>
      <p:pic>
        <p:nvPicPr>
          <p:cNvPr id="8" name="Imagen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019431" y="9764934"/>
            <a:ext cx="6051550" cy="4316826"/>
          </a:xfrm>
          <a:prstGeom prst="rect">
            <a:avLst/>
          </a:prstGeom>
        </p:spPr>
      </p:pic>
      <p:sp>
        <p:nvSpPr>
          <p:cNvPr id="3" name="CuadroTexto 2"/>
          <p:cNvSpPr txBox="1"/>
          <p:nvPr/>
        </p:nvSpPr>
        <p:spPr>
          <a:xfrm>
            <a:off x="15019431" y="9308112"/>
            <a:ext cx="2531462" cy="369332"/>
          </a:xfrm>
          <a:prstGeom prst="rect">
            <a:avLst/>
          </a:prstGeom>
          <a:noFill/>
        </p:spPr>
        <p:txBody>
          <a:bodyPr wrap="none" rtlCol="0">
            <a:spAutoFit/>
          </a:bodyPr>
          <a:lstStyle/>
          <a:p>
            <a:r>
              <a:rPr lang="es-CO" sz="1800" dirty="0" smtClean="0"/>
              <a:t>Inf.Recursos Humanos</a:t>
            </a:r>
            <a:endParaRPr lang="es-CO" dirty="0"/>
          </a:p>
        </p:txBody>
      </p:sp>
      <p:sp>
        <p:nvSpPr>
          <p:cNvPr id="6" name="CuadroTexto 5"/>
          <p:cNvSpPr txBox="1"/>
          <p:nvPr/>
        </p:nvSpPr>
        <p:spPr>
          <a:xfrm>
            <a:off x="766119" y="3937693"/>
            <a:ext cx="1977081" cy="461665"/>
          </a:xfrm>
          <a:prstGeom prst="rect">
            <a:avLst/>
          </a:prstGeom>
          <a:noFill/>
        </p:spPr>
        <p:txBody>
          <a:bodyPr wrap="square" rtlCol="0">
            <a:spAutoFit/>
          </a:bodyPr>
          <a:lstStyle/>
          <a:p>
            <a:r>
              <a:rPr lang="es-CO" sz="2400" dirty="0" smtClean="0"/>
              <a:t>Inf.Constos</a:t>
            </a:r>
            <a:endParaRPr lang="es-CO" sz="2400" dirty="0"/>
          </a:p>
        </p:txBody>
      </p:sp>
      <p:sp>
        <p:nvSpPr>
          <p:cNvPr id="9" name="CuadroTexto 8"/>
          <p:cNvSpPr txBox="1"/>
          <p:nvPr/>
        </p:nvSpPr>
        <p:spPr>
          <a:xfrm>
            <a:off x="15198811" y="3573759"/>
            <a:ext cx="2154757" cy="307777"/>
          </a:xfrm>
          <a:prstGeom prst="rect">
            <a:avLst/>
          </a:prstGeom>
          <a:noFill/>
        </p:spPr>
        <p:txBody>
          <a:bodyPr wrap="none" rtlCol="0">
            <a:spAutoFit/>
          </a:bodyPr>
          <a:lstStyle/>
          <a:p>
            <a:r>
              <a:rPr lang="es-CO" dirty="0" smtClean="0"/>
              <a:t>Inf.Costo Presupuestado</a:t>
            </a:r>
            <a:endParaRPr lang="es-CO" dirty="0"/>
          </a:p>
        </p:txBody>
      </p:sp>
    </p:spTree>
    <p:extLst>
      <p:ext uri="{BB962C8B-B14F-4D97-AF65-F5344CB8AC3E}">
        <p14:creationId xmlns:p14="http://schemas.microsoft.com/office/powerpoint/2010/main" val="30794897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2978985" y="222235"/>
            <a:ext cx="13144064" cy="209223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s-CO" sz="8000" b="1" dirty="0" smtClean="0">
                <a:solidFill>
                  <a:srgbClr val="434343"/>
                </a:solidFill>
                <a:latin typeface="Calibri"/>
                <a:sym typeface="Calibri"/>
              </a:rPr>
              <a:t>Base de Datos</a:t>
            </a:r>
            <a:endParaRPr lang="es-CO" sz="800" dirty="0"/>
          </a:p>
        </p:txBody>
      </p:sp>
      <p:sp>
        <p:nvSpPr>
          <p:cNvPr id="70" name="Google Shape;70;p16"/>
          <p:cNvSpPr/>
          <p:nvPr/>
        </p:nvSpPr>
        <p:spPr>
          <a:xfrm flipV="1">
            <a:off x="399972" y="2092235"/>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pic>
        <p:nvPicPr>
          <p:cNvPr id="7" name="image1.png"/>
          <p:cNvPicPr/>
          <p:nvPr/>
        </p:nvPicPr>
        <p:blipFill>
          <a:blip r:embed="rId4"/>
          <a:srcRect/>
          <a:stretch>
            <a:fillRect/>
          </a:stretch>
        </p:blipFill>
        <p:spPr>
          <a:xfrm>
            <a:off x="20812354" y="14384693"/>
            <a:ext cx="2870606" cy="1300793"/>
          </a:xfrm>
          <a:prstGeom prst="rect">
            <a:avLst/>
          </a:prstGeom>
          <a:ln/>
        </p:spPr>
      </p:pic>
      <p:sp>
        <p:nvSpPr>
          <p:cNvPr id="2" name="CuadroTexto 1"/>
          <p:cNvSpPr txBox="1"/>
          <p:nvPr/>
        </p:nvSpPr>
        <p:spPr>
          <a:xfrm>
            <a:off x="399972" y="14977600"/>
            <a:ext cx="1039067" cy="707886"/>
          </a:xfrm>
          <a:prstGeom prst="rect">
            <a:avLst/>
          </a:prstGeom>
          <a:noFill/>
        </p:spPr>
        <p:txBody>
          <a:bodyPr wrap="none" rtlCol="0">
            <a:spAutoFit/>
          </a:bodyPr>
          <a:lstStyle/>
          <a:p>
            <a:r>
              <a:rPr lang="es-CO" sz="4000" dirty="0" smtClean="0">
                <a:hlinkClick r:id="rId5"/>
              </a:rPr>
              <a:t>B.D</a:t>
            </a:r>
            <a:endParaRPr lang="es-CO" dirty="0"/>
          </a:p>
        </p:txBody>
      </p:sp>
      <p:pic>
        <p:nvPicPr>
          <p:cNvPr id="8" name="Imagen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9972" y="3355352"/>
            <a:ext cx="23117765" cy="10581366"/>
          </a:xfrm>
          <a:prstGeom prst="rect">
            <a:avLst/>
          </a:prstGeom>
        </p:spPr>
      </p:pic>
    </p:spTree>
    <p:extLst>
      <p:ext uri="{BB962C8B-B14F-4D97-AF65-F5344CB8AC3E}">
        <p14:creationId xmlns:p14="http://schemas.microsoft.com/office/powerpoint/2010/main" val="32472999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259516" y="424366"/>
            <a:ext cx="10423724" cy="1968846"/>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9800" b="1" dirty="0" err="1" smtClean="0">
                <a:solidFill>
                  <a:srgbClr val="434343"/>
                </a:solidFill>
                <a:latin typeface="Calibri"/>
                <a:sym typeface="Calibri"/>
              </a:rPr>
              <a:t>Tabla</a:t>
            </a:r>
            <a:r>
              <a:rPr lang="en-US" sz="9800" b="1" dirty="0" smtClean="0">
                <a:solidFill>
                  <a:srgbClr val="434343"/>
                </a:solidFill>
                <a:latin typeface="Calibri"/>
                <a:sym typeface="Calibri"/>
              </a:rPr>
              <a:t> de </a:t>
            </a:r>
            <a:r>
              <a:rPr lang="en-US" sz="9800" b="1" dirty="0" err="1" smtClean="0">
                <a:solidFill>
                  <a:srgbClr val="434343"/>
                </a:solidFill>
                <a:latin typeface="Calibri"/>
                <a:sym typeface="Calibri"/>
              </a:rPr>
              <a:t>Contenido</a:t>
            </a:r>
            <a:endParaRPr sz="1050" dirty="0"/>
          </a:p>
        </p:txBody>
      </p:sp>
      <p:sp>
        <p:nvSpPr>
          <p:cNvPr id="70" name="Google Shape;70;p16"/>
          <p:cNvSpPr/>
          <p:nvPr/>
        </p:nvSpPr>
        <p:spPr>
          <a:xfrm flipV="1">
            <a:off x="259516" y="2146434"/>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71" name="Google Shape;71;p16"/>
          <p:cNvSpPr txBox="1"/>
          <p:nvPr/>
        </p:nvSpPr>
        <p:spPr>
          <a:xfrm>
            <a:off x="655757" y="5422800"/>
            <a:ext cx="23728243" cy="9024407"/>
          </a:xfrm>
          <a:prstGeom prst="rect">
            <a:avLst/>
          </a:prstGeom>
          <a:noFill/>
          <a:ln>
            <a:noFill/>
          </a:ln>
        </p:spPr>
        <p:txBody>
          <a:bodyPr spcFirstLastPara="1" wrap="square" lIns="71425" tIns="71425" rIns="71425" bIns="71425" anchor="ctr" anchorCtr="0">
            <a:noAutofit/>
          </a:bodyPr>
          <a:lstStyle/>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I Trimestre</a:t>
            </a: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I-     </a:t>
            </a:r>
            <a:r>
              <a:rPr lang="es-CO" sz="3600" dirty="0" smtClean="0">
                <a:solidFill>
                  <a:srgbClr val="6C6C6C"/>
                </a:solidFill>
                <a:latin typeface="Calibri"/>
                <a:sym typeface="Calibri"/>
                <a:hlinkClick r:id="rId4" action="ppaction://hlinksldjump"/>
              </a:rPr>
              <a:t>SIIF</a:t>
            </a:r>
            <a:endParaRPr lang="es-CO" sz="3600" dirty="0" smtClean="0">
              <a:solidFill>
                <a:srgbClr val="6C6C6C"/>
              </a:solidFill>
              <a:latin typeface="Calibri"/>
              <a:sym typeface="Calibri"/>
            </a:endParaRPr>
          </a:p>
          <a:p>
            <a:pPr>
              <a:lnSpc>
                <a:spcPct val="127500"/>
              </a:lnSpc>
              <a:buClr>
                <a:srgbClr val="6C6C6C"/>
              </a:buClr>
              <a:buSzPts val="4000"/>
            </a:pPr>
            <a:r>
              <a:rPr lang="es-CO" sz="3600" dirty="0" smtClean="0">
                <a:solidFill>
                  <a:srgbClr val="6C6C6C"/>
                </a:solidFill>
                <a:latin typeface="Calibri"/>
                <a:sym typeface="Calibri"/>
              </a:rPr>
              <a:t>II-    </a:t>
            </a:r>
            <a:r>
              <a:rPr lang="es-CO" sz="3600" dirty="0">
                <a:solidFill>
                  <a:srgbClr val="6C6C6C"/>
                </a:solidFill>
                <a:latin typeface="Calibri"/>
                <a:sym typeface="Calibri"/>
                <a:hlinkClick r:id="rId5" action="ppaction://hlinksldjump"/>
              </a:rPr>
              <a:t>Objetivo General</a:t>
            </a:r>
            <a:endParaRPr lang="es-CO" sz="3600" dirty="0">
              <a:solidFill>
                <a:srgbClr val="6C6C6C"/>
              </a:solidFill>
              <a:latin typeface="Calibri"/>
              <a:sym typeface="Calibri"/>
            </a:endParaRPr>
          </a:p>
          <a:p>
            <a:pPr>
              <a:lnSpc>
                <a:spcPct val="127500"/>
              </a:lnSpc>
              <a:buClr>
                <a:srgbClr val="6C6C6C"/>
              </a:buClr>
              <a:buSzPts val="4000"/>
            </a:pPr>
            <a:r>
              <a:rPr lang="es-CO" sz="3600" dirty="0" smtClean="0">
                <a:solidFill>
                  <a:srgbClr val="6C6C6C"/>
                </a:solidFill>
                <a:latin typeface="Calibri"/>
                <a:sym typeface="Calibri"/>
              </a:rPr>
              <a:t>III-  </a:t>
            </a:r>
            <a:r>
              <a:rPr lang="es-CO" sz="3600" dirty="0">
                <a:solidFill>
                  <a:srgbClr val="6C6C6C"/>
                </a:solidFill>
                <a:latin typeface="Calibri"/>
                <a:sym typeface="Calibri"/>
                <a:hlinkClick r:id="rId6" action="ppaction://hlinksldjump"/>
              </a:rPr>
              <a:t>Objetivos específicos </a:t>
            </a:r>
            <a:endParaRPr lang="es-CO" sz="3600" dirty="0">
              <a:solidFill>
                <a:srgbClr val="6C6C6C"/>
              </a:solidFill>
              <a:latin typeface="Calibri"/>
              <a:sym typeface="Calibri"/>
            </a:endParaRPr>
          </a:p>
          <a:p>
            <a:pPr>
              <a:lnSpc>
                <a:spcPct val="127500"/>
              </a:lnSpc>
              <a:buClr>
                <a:srgbClr val="6C6C6C"/>
              </a:buClr>
              <a:buSzPts val="4000"/>
            </a:pPr>
            <a:r>
              <a:rPr lang="es-CO" sz="3600" dirty="0" smtClean="0">
                <a:solidFill>
                  <a:srgbClr val="6C6C6C"/>
                </a:solidFill>
                <a:latin typeface="Calibri"/>
                <a:sym typeface="Calibri"/>
              </a:rPr>
              <a:t>IV-  </a:t>
            </a:r>
            <a:r>
              <a:rPr lang="es-CO" sz="3600" dirty="0">
                <a:solidFill>
                  <a:srgbClr val="6C6C6C"/>
                </a:solidFill>
                <a:latin typeface="Calibri"/>
                <a:sym typeface="Calibri"/>
                <a:hlinkClick r:id="rId7" action="ppaction://hlinksldjump"/>
              </a:rPr>
              <a:t>Planteamiento del </a:t>
            </a:r>
            <a:r>
              <a:rPr lang="es-CO" sz="3600" dirty="0" smtClean="0">
                <a:solidFill>
                  <a:srgbClr val="6C6C6C"/>
                </a:solidFill>
                <a:latin typeface="Calibri"/>
                <a:sym typeface="Calibri"/>
                <a:hlinkClick r:id="rId7" action="ppaction://hlinksldjump"/>
              </a:rPr>
              <a:t>Problema</a:t>
            </a:r>
            <a:endParaRPr lang="es-CO" sz="3600" dirty="0" smtClean="0">
              <a:solidFill>
                <a:srgbClr val="6C6C6C"/>
              </a:solidFill>
              <a:latin typeface="Calibri"/>
              <a:sym typeface="Calibri"/>
            </a:endParaRPr>
          </a:p>
          <a:p>
            <a:pPr>
              <a:lnSpc>
                <a:spcPct val="127500"/>
              </a:lnSpc>
              <a:buClr>
                <a:srgbClr val="6C6C6C"/>
              </a:buClr>
              <a:buSzPts val="4000"/>
            </a:pPr>
            <a:r>
              <a:rPr lang="es-CO" sz="3600" dirty="0" smtClean="0">
                <a:solidFill>
                  <a:srgbClr val="6C6C6C"/>
                </a:solidFill>
                <a:latin typeface="Calibri"/>
                <a:sym typeface="Calibri"/>
              </a:rPr>
              <a:t>V-    </a:t>
            </a:r>
            <a:r>
              <a:rPr lang="es-CO" sz="3600" dirty="0">
                <a:solidFill>
                  <a:srgbClr val="6C6C6C"/>
                </a:solidFill>
                <a:latin typeface="Calibri"/>
                <a:sym typeface="Calibri"/>
                <a:hlinkClick r:id="rId8" action="ppaction://hlinksldjump"/>
              </a:rPr>
              <a:t>Justificación </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VI-   </a:t>
            </a:r>
            <a:r>
              <a:rPr lang="es-CO" sz="3600" dirty="0" smtClean="0">
                <a:solidFill>
                  <a:srgbClr val="6C6C6C"/>
                </a:solidFill>
                <a:latin typeface="Calibri"/>
                <a:sym typeface="Calibri"/>
                <a:hlinkClick r:id="rId9" action="ppaction://hlinksldjump"/>
              </a:rPr>
              <a:t>Alcance del Proyecto</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VII-  </a:t>
            </a:r>
            <a:r>
              <a:rPr lang="es-CO" sz="3600" dirty="0" smtClean="0">
                <a:solidFill>
                  <a:srgbClr val="6C6C6C"/>
                </a:solidFill>
                <a:latin typeface="Calibri"/>
                <a:sym typeface="Calibri"/>
                <a:hlinkClick r:id="rId10" action="ppaction://hlinksldjump"/>
              </a:rPr>
              <a:t>Misión</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VIII- </a:t>
            </a:r>
            <a:r>
              <a:rPr lang="es-CO" sz="3600" dirty="0" smtClean="0">
                <a:solidFill>
                  <a:srgbClr val="6C6C6C"/>
                </a:solidFill>
                <a:latin typeface="Calibri"/>
                <a:sym typeface="Calibri"/>
                <a:hlinkClick r:id="rId11" action="ppaction://hlinksldjump"/>
              </a:rPr>
              <a:t>Visión </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II Trimestre(Por corregir)</a:t>
            </a:r>
            <a:endParaRPr lang="es-CO" sz="3600" dirty="0">
              <a:solidFill>
                <a:srgbClr val="6C6C6C"/>
              </a:solidFill>
              <a:latin typeface="Calibri"/>
              <a:sym typeface="Calibri"/>
            </a:endParaRPr>
          </a:p>
          <a:p>
            <a:pPr lvl="0">
              <a:lnSpc>
                <a:spcPct val="127500"/>
              </a:lnSpc>
              <a:buClr>
                <a:srgbClr val="6C6C6C"/>
              </a:buClr>
              <a:buSzPts val="4000"/>
            </a:pPr>
            <a:r>
              <a:rPr lang="es-CO" sz="3600" dirty="0">
                <a:solidFill>
                  <a:srgbClr val="6C6C6C"/>
                </a:solidFill>
                <a:latin typeface="Calibri"/>
                <a:sym typeface="Calibri"/>
                <a:hlinkClick r:id="rId12" action="ppaction://hlinksldjump"/>
              </a:rPr>
              <a:t>1.Tecnicas de levantamiento de información</a:t>
            </a:r>
            <a:endParaRPr lang="es-CO" sz="3600" dirty="0">
              <a:solidFill>
                <a:srgbClr val="6C6C6C"/>
              </a:solidFill>
              <a:latin typeface="Calibri"/>
              <a:sym typeface="Calibri"/>
            </a:endParaRPr>
          </a:p>
          <a:p>
            <a:pPr lvl="0">
              <a:lnSpc>
                <a:spcPct val="127500"/>
              </a:lnSpc>
              <a:buClr>
                <a:srgbClr val="6C6C6C"/>
              </a:buClr>
              <a:buSzPts val="4000"/>
            </a:pPr>
            <a:r>
              <a:rPr lang="es-CO" sz="3600" dirty="0">
                <a:solidFill>
                  <a:srgbClr val="6C6C6C"/>
                </a:solidFill>
                <a:latin typeface="Calibri"/>
                <a:sym typeface="Calibri"/>
                <a:hlinkClick r:id="rId13" action="ppaction://hlinksldjump"/>
              </a:rPr>
              <a:t>2.En el proyecto se evidencian la elaboración del BPMN (Negocio Actual)</a:t>
            </a:r>
            <a:endParaRPr lang="es-CO" sz="3600" dirty="0">
              <a:solidFill>
                <a:srgbClr val="6C6C6C"/>
              </a:solidFill>
              <a:latin typeface="Calibri"/>
              <a:sym typeface="Calibri"/>
            </a:endParaRPr>
          </a:p>
          <a:p>
            <a:pPr lvl="0">
              <a:lnSpc>
                <a:spcPct val="127500"/>
              </a:lnSpc>
              <a:buClr>
                <a:srgbClr val="6C6C6C"/>
              </a:buClr>
              <a:buSzPts val="4000"/>
            </a:pPr>
            <a:r>
              <a:rPr lang="es-CO" sz="3600" dirty="0">
                <a:solidFill>
                  <a:srgbClr val="6C6C6C"/>
                </a:solidFill>
                <a:latin typeface="Calibri"/>
                <a:sym typeface="Calibri"/>
                <a:hlinkClick r:id="rId14" action="ppaction://hlinksldjump"/>
              </a:rPr>
              <a:t>3.En el proyecto se evidencian los requerimientos funcionales y no funcionales usando el estándar IEEE830  </a:t>
            </a:r>
            <a:r>
              <a:rPr lang="es-CO" sz="3600" dirty="0" smtClean="0">
                <a:solidFill>
                  <a:srgbClr val="6C6C6C"/>
                </a:solidFill>
                <a:latin typeface="Calibri"/>
                <a:sym typeface="Calibri"/>
                <a:hlinkClick r:id="rId14" action="ppaction://hlinksldjump"/>
              </a:rPr>
              <a:t>o historias </a:t>
            </a:r>
            <a:r>
              <a:rPr lang="es-CO" sz="3600" dirty="0">
                <a:solidFill>
                  <a:srgbClr val="6C6C6C"/>
                </a:solidFill>
                <a:latin typeface="Calibri"/>
                <a:sym typeface="Calibri"/>
                <a:hlinkClick r:id="rId14" action="ppaction://hlinksldjump"/>
              </a:rPr>
              <a:t>de Scrum</a:t>
            </a:r>
            <a:endParaRPr lang="es-CO" sz="3600" dirty="0">
              <a:solidFill>
                <a:srgbClr val="6C6C6C"/>
              </a:solidFill>
              <a:latin typeface="Calibri"/>
              <a:sym typeface="Calibri"/>
            </a:endParaRPr>
          </a:p>
          <a:p>
            <a:pPr lvl="0">
              <a:lnSpc>
                <a:spcPct val="127500"/>
              </a:lnSpc>
              <a:buClr>
                <a:srgbClr val="6C6C6C"/>
              </a:buClr>
              <a:buSzPts val="4000"/>
            </a:pPr>
            <a:r>
              <a:rPr lang="es-CO" sz="3600" dirty="0">
                <a:solidFill>
                  <a:srgbClr val="6C6C6C"/>
                </a:solidFill>
                <a:latin typeface="Calibri"/>
                <a:sym typeface="Calibri"/>
                <a:hlinkClick r:id="rId15" action="ppaction://hlinksldjump"/>
              </a:rPr>
              <a:t>4.Inventario de los recursos existentes</a:t>
            </a:r>
            <a:endParaRPr lang="es-CO" sz="3600" dirty="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endParaRPr lang="es-CO" sz="3600" dirty="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endParaRPr lang="es-CO" sz="40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endParaRPr dirty="0"/>
          </a:p>
        </p:txBody>
      </p:sp>
      <p:pic>
        <p:nvPicPr>
          <p:cNvPr id="5" name="image1.png"/>
          <p:cNvPicPr/>
          <p:nvPr/>
        </p:nvPicPr>
        <p:blipFill>
          <a:blip r:embed="rId16"/>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17299661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259516" y="424366"/>
            <a:ext cx="10423724" cy="1968846"/>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9800" b="1" dirty="0" err="1" smtClean="0">
                <a:solidFill>
                  <a:srgbClr val="434343"/>
                </a:solidFill>
                <a:latin typeface="Calibri"/>
                <a:sym typeface="Calibri"/>
              </a:rPr>
              <a:t>Tabla</a:t>
            </a:r>
            <a:r>
              <a:rPr lang="en-US" sz="9800" b="1" dirty="0" smtClean="0">
                <a:solidFill>
                  <a:srgbClr val="434343"/>
                </a:solidFill>
                <a:latin typeface="Calibri"/>
                <a:sym typeface="Calibri"/>
              </a:rPr>
              <a:t> de </a:t>
            </a:r>
            <a:r>
              <a:rPr lang="en-US" sz="9800" b="1" dirty="0" err="1" smtClean="0">
                <a:solidFill>
                  <a:srgbClr val="434343"/>
                </a:solidFill>
                <a:latin typeface="Calibri"/>
                <a:sym typeface="Calibri"/>
              </a:rPr>
              <a:t>Contenido</a:t>
            </a:r>
            <a:endParaRPr sz="1050" dirty="0"/>
          </a:p>
        </p:txBody>
      </p:sp>
      <p:sp>
        <p:nvSpPr>
          <p:cNvPr id="70" name="Google Shape;70;p16"/>
          <p:cNvSpPr/>
          <p:nvPr/>
        </p:nvSpPr>
        <p:spPr>
          <a:xfrm flipV="1">
            <a:off x="259516" y="2146434"/>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71" name="Google Shape;71;p16">
            <a:hlinkClick r:id="rId4" action="ppaction://hlinksldjump"/>
          </p:cNvPr>
          <p:cNvSpPr txBox="1"/>
          <p:nvPr/>
        </p:nvSpPr>
        <p:spPr>
          <a:xfrm>
            <a:off x="1082477" y="3109616"/>
            <a:ext cx="23728243" cy="9024407"/>
          </a:xfrm>
          <a:prstGeom prst="rect">
            <a:avLst/>
          </a:prstGeom>
          <a:noFill/>
          <a:ln>
            <a:noFill/>
          </a:ln>
        </p:spPr>
        <p:txBody>
          <a:bodyPr spcFirstLastPara="1" wrap="square" lIns="71425" tIns="71425" rIns="71425" bIns="71425" anchor="ctr" anchorCtr="0">
            <a:noAutofit/>
          </a:bodyPr>
          <a:lstStyle/>
          <a:p>
            <a:pPr marL="0" marR="0" lvl="0" indent="0" algn="l" rtl="0">
              <a:lnSpc>
                <a:spcPct val="127500"/>
              </a:lnSpc>
              <a:spcBef>
                <a:spcPts val="0"/>
              </a:spcBef>
              <a:spcAft>
                <a:spcPts val="0"/>
              </a:spcAft>
              <a:buClr>
                <a:srgbClr val="6C6C6C"/>
              </a:buClr>
              <a:buSzPts val="4000"/>
              <a:buFont typeface="Calibri"/>
              <a:buNone/>
            </a:pP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endParaRPr lang="es-CO" sz="3600" dirty="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III Trimestre</a:t>
            </a: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hlinkClick r:id="rId5" action="ppaction://hlinksldjump"/>
              </a:rPr>
              <a:t>1.Diagrama de clases</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hlinkClick r:id="rId6" action="ppaction://hlinksldjump"/>
              </a:rPr>
              <a:t>2.Prototipos y </a:t>
            </a:r>
            <a:r>
              <a:rPr lang="es-CO" sz="3600" dirty="0" err="1" smtClean="0">
                <a:solidFill>
                  <a:srgbClr val="6C6C6C"/>
                </a:solidFill>
                <a:latin typeface="Calibri"/>
                <a:sym typeface="Calibri"/>
                <a:hlinkClick r:id="rId6" action="ppaction://hlinksldjump"/>
              </a:rPr>
              <a:t>Mockups</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hlinkClick r:id="rId7" action="ppaction://hlinksldjump"/>
              </a:rPr>
              <a:t>3.MER</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hlinkClick r:id="rId8" action="ppaction://hlinksldjump"/>
              </a:rPr>
              <a:t>4.Diagrama de Distribución</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endParaRPr lang="es-CO" sz="3600" dirty="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IV Trimestre</a:t>
            </a:r>
          </a:p>
          <a:p>
            <a:pPr>
              <a:lnSpc>
                <a:spcPct val="127500"/>
              </a:lnSpc>
              <a:buClr>
                <a:srgbClr val="6C6C6C"/>
              </a:buClr>
              <a:buSzPts val="4000"/>
            </a:pPr>
            <a:r>
              <a:rPr lang="es-CO" sz="3600" dirty="0" smtClean="0">
                <a:solidFill>
                  <a:srgbClr val="6C6C6C"/>
                </a:solidFill>
                <a:latin typeface="Calibri"/>
                <a:sym typeface="Calibri"/>
                <a:hlinkClick r:id="rId9" action="ppaction://hlinksldjump"/>
              </a:rPr>
              <a:t>1.Control </a:t>
            </a:r>
            <a:r>
              <a:rPr lang="es-CO" sz="3600" dirty="0">
                <a:solidFill>
                  <a:srgbClr val="6C6C6C"/>
                </a:solidFill>
                <a:latin typeface="Calibri"/>
                <a:sym typeface="Calibri"/>
                <a:hlinkClick r:id="rId9" action="ppaction://hlinksldjump"/>
              </a:rPr>
              <a:t>de </a:t>
            </a:r>
            <a:r>
              <a:rPr lang="es-CO" sz="3600" dirty="0" smtClean="0">
                <a:solidFill>
                  <a:srgbClr val="6C6C6C"/>
                </a:solidFill>
                <a:latin typeface="Calibri"/>
                <a:sym typeface="Calibri"/>
                <a:hlinkClick r:id="rId9" action="ppaction://hlinksldjump"/>
              </a:rPr>
              <a:t>Versiones</a:t>
            </a:r>
            <a:endParaRPr lang="es-CO" sz="3600" dirty="0" smtClean="0">
              <a:solidFill>
                <a:srgbClr val="6C6C6C"/>
              </a:solidFill>
              <a:latin typeface="Calibri"/>
              <a:sym typeface="Calibri"/>
            </a:endParaRPr>
          </a:p>
          <a:p>
            <a:pPr lvl="0">
              <a:lnSpc>
                <a:spcPct val="127500"/>
              </a:lnSpc>
              <a:buClr>
                <a:srgbClr val="6C6C6C"/>
              </a:buClr>
              <a:buSzPts val="4000"/>
            </a:pPr>
            <a:r>
              <a:rPr lang="es-CO" sz="3600" dirty="0">
                <a:solidFill>
                  <a:srgbClr val="6C6C6C"/>
                </a:solidFill>
                <a:latin typeface="Calibri"/>
                <a:sym typeface="Calibri"/>
                <a:hlinkClick r:id="rId4" action="ppaction://hlinksldjump"/>
              </a:rPr>
              <a:t>2</a:t>
            </a:r>
            <a:r>
              <a:rPr lang="es-CO" sz="3600" dirty="0" smtClean="0">
                <a:solidFill>
                  <a:srgbClr val="6C6C6C"/>
                </a:solidFill>
                <a:latin typeface="Calibri"/>
                <a:sym typeface="Calibri"/>
                <a:hlinkClick r:id="rId4" action="ppaction://hlinksldjump"/>
              </a:rPr>
              <a:t>.Diagrama </a:t>
            </a:r>
            <a:r>
              <a:rPr lang="es-CO" sz="3600" dirty="0">
                <a:solidFill>
                  <a:srgbClr val="6C6C6C"/>
                </a:solidFill>
                <a:latin typeface="Calibri"/>
                <a:sym typeface="Calibri"/>
                <a:hlinkClick r:id="rId4" action="ppaction://hlinksldjump"/>
              </a:rPr>
              <a:t>de </a:t>
            </a:r>
            <a:r>
              <a:rPr lang="es-CO" sz="3600" dirty="0" smtClean="0">
                <a:solidFill>
                  <a:srgbClr val="6C6C6C"/>
                </a:solidFill>
                <a:latin typeface="Calibri"/>
                <a:sym typeface="Calibri"/>
                <a:hlinkClick r:id="rId4" action="ppaction://hlinksldjump"/>
              </a:rPr>
              <a:t>Gantt</a:t>
            </a:r>
            <a:endParaRPr lang="es-CO" sz="3600" dirty="0" smtClean="0">
              <a:solidFill>
                <a:srgbClr val="6C6C6C"/>
              </a:solidFill>
              <a:latin typeface="Calibri"/>
              <a:sym typeface="Calibri"/>
            </a:endParaRPr>
          </a:p>
          <a:p>
            <a:pPr lvl="0">
              <a:lnSpc>
                <a:spcPct val="127500"/>
              </a:lnSpc>
              <a:buClr>
                <a:srgbClr val="6C6C6C"/>
              </a:buClr>
              <a:buSzPts val="4000"/>
            </a:pPr>
            <a:r>
              <a:rPr lang="es-CO" sz="3600" dirty="0">
                <a:solidFill>
                  <a:srgbClr val="6C6C6C"/>
                </a:solidFill>
                <a:latin typeface="Calibri"/>
                <a:sym typeface="Calibri"/>
                <a:hlinkClick r:id="rId10" action="ppaction://hlinksldjump"/>
              </a:rPr>
              <a:t>3</a:t>
            </a:r>
            <a:r>
              <a:rPr lang="es-CO" sz="3600" dirty="0" smtClean="0">
                <a:solidFill>
                  <a:srgbClr val="6C6C6C"/>
                </a:solidFill>
                <a:latin typeface="Calibri"/>
                <a:sym typeface="Calibri"/>
                <a:hlinkClick r:id="rId10" action="ppaction://hlinksldjump"/>
              </a:rPr>
              <a:t>.Informes Gantt</a:t>
            </a:r>
            <a:endParaRPr lang="es-CO" sz="3600" dirty="0" smtClean="0">
              <a:solidFill>
                <a:srgbClr val="6C6C6C"/>
              </a:solidFill>
              <a:latin typeface="Calibri"/>
              <a:sym typeface="Calibri"/>
            </a:endParaRPr>
          </a:p>
          <a:p>
            <a:pPr lvl="0">
              <a:lnSpc>
                <a:spcPct val="127500"/>
              </a:lnSpc>
              <a:buClr>
                <a:srgbClr val="6C6C6C"/>
              </a:buClr>
              <a:buSzPts val="4000"/>
            </a:pPr>
            <a:r>
              <a:rPr lang="es-CO" sz="3600" dirty="0">
                <a:solidFill>
                  <a:srgbClr val="6C6C6C"/>
                </a:solidFill>
                <a:latin typeface="Calibri"/>
                <a:sym typeface="Calibri"/>
                <a:hlinkClick r:id="rId11" action="ppaction://hlinksldjump"/>
              </a:rPr>
              <a:t>4</a:t>
            </a:r>
            <a:r>
              <a:rPr lang="es-CO" sz="3600" dirty="0" smtClean="0">
                <a:solidFill>
                  <a:srgbClr val="6C6C6C"/>
                </a:solidFill>
                <a:latin typeface="Calibri"/>
                <a:sym typeface="Calibri"/>
                <a:hlinkClick r:id="rId11" action="ppaction://hlinksldjump"/>
              </a:rPr>
              <a:t>.Base de Datos</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endParaRPr dirty="0"/>
          </a:p>
        </p:txBody>
      </p:sp>
      <p:pic>
        <p:nvPicPr>
          <p:cNvPr id="5" name="image1.png"/>
          <p:cNvPicPr/>
          <p:nvPr/>
        </p:nvPicPr>
        <p:blipFill>
          <a:blip r:embed="rId12"/>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18662047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805503" y="2896132"/>
            <a:ext cx="22059464" cy="211261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s-CO" sz="11700" b="1" dirty="0" smtClean="0">
                <a:solidFill>
                  <a:srgbClr val="434343"/>
                </a:solidFill>
                <a:latin typeface="Calibri"/>
                <a:sym typeface="Calibri"/>
              </a:rPr>
              <a:t>Sistema de Información de Inventarios Farmacéuticos</a:t>
            </a:r>
            <a:endParaRPr lang="es-CO" sz="1100" dirty="0"/>
          </a:p>
        </p:txBody>
      </p:sp>
      <p:sp>
        <p:nvSpPr>
          <p:cNvPr id="70" name="Google Shape;70;p16"/>
          <p:cNvSpPr/>
          <p:nvPr/>
        </p:nvSpPr>
        <p:spPr>
          <a:xfrm>
            <a:off x="686236" y="4864978"/>
            <a:ext cx="17830364" cy="143769"/>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71" name="Google Shape;71;p16"/>
          <p:cNvSpPr txBox="1"/>
          <p:nvPr/>
        </p:nvSpPr>
        <p:spPr>
          <a:xfrm>
            <a:off x="1417757" y="6566113"/>
            <a:ext cx="21564163" cy="5503967"/>
          </a:xfrm>
          <a:prstGeom prst="rect">
            <a:avLst/>
          </a:prstGeom>
          <a:noFill/>
          <a:ln>
            <a:noFill/>
          </a:ln>
        </p:spPr>
        <p:txBody>
          <a:bodyPr spcFirstLastPara="1" wrap="square" lIns="71425" tIns="71425" rIns="71425" bIns="71425" anchor="ctr" anchorCtr="0">
            <a:noAutofit/>
          </a:bodyPr>
          <a:lstStyle/>
          <a:p>
            <a:pPr marL="0" marR="0" lvl="0" indent="0" algn="l" rtl="0">
              <a:lnSpc>
                <a:spcPct val="127500"/>
              </a:lnSpc>
              <a:spcBef>
                <a:spcPts val="0"/>
              </a:spcBef>
              <a:spcAft>
                <a:spcPts val="0"/>
              </a:spcAft>
              <a:buClr>
                <a:srgbClr val="6C6C6C"/>
              </a:buClr>
              <a:buSzPts val="4000"/>
              <a:buFont typeface="Calibri"/>
              <a:buNone/>
            </a:pPr>
            <a:r>
              <a:rPr lang="es-CO" sz="6600" dirty="0">
                <a:solidFill>
                  <a:srgbClr val="6C6C6C"/>
                </a:solidFill>
                <a:latin typeface="Calibri"/>
                <a:ea typeface="Calibri"/>
                <a:cs typeface="Calibri"/>
                <a:sym typeface="Calibri"/>
              </a:rPr>
              <a:t>S</a:t>
            </a:r>
            <a:r>
              <a:rPr lang="es-CO" sz="6600" b="0" i="0" u="none" strike="noStrike" cap="none" dirty="0" smtClean="0">
                <a:solidFill>
                  <a:srgbClr val="6C6C6C"/>
                </a:solidFill>
                <a:latin typeface="Calibri"/>
                <a:ea typeface="Calibri"/>
                <a:cs typeface="Calibri"/>
                <a:sym typeface="Calibri"/>
              </a:rPr>
              <a:t>istema de información local diseñado para la farmacia Única del Norte E.U. , realizado para facilitar el proceso de inventario mediante el seguimiento oportuno a los productos y retroalimentación de información a cada uno </a:t>
            </a:r>
            <a:r>
              <a:rPr lang="es-CO" sz="6600" dirty="0" smtClean="0">
                <a:solidFill>
                  <a:srgbClr val="6C6C6C"/>
                </a:solidFill>
                <a:latin typeface="Calibri"/>
                <a:ea typeface="Calibri"/>
                <a:cs typeface="Calibri"/>
                <a:sym typeface="Calibri"/>
              </a:rPr>
              <a:t>en</a:t>
            </a:r>
            <a:r>
              <a:rPr lang="es-CO" sz="6600" b="0" i="0" u="none" strike="noStrike" cap="none" dirty="0" smtClean="0">
                <a:solidFill>
                  <a:srgbClr val="6C6C6C"/>
                </a:solidFill>
                <a:latin typeface="Calibri"/>
                <a:ea typeface="Calibri"/>
                <a:cs typeface="Calibri"/>
                <a:sym typeface="Calibri"/>
              </a:rPr>
              <a:t> cada proceso.</a:t>
            </a:r>
            <a:endParaRPr sz="2800" dirty="0"/>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5051623" y="711350"/>
            <a:ext cx="22059464" cy="2112615"/>
          </a:xfrm>
          <a:prstGeom prst="rect">
            <a:avLst/>
          </a:prstGeom>
          <a:noFill/>
          <a:ln>
            <a:noFill/>
          </a:ln>
        </p:spPr>
        <p:txBody>
          <a:bodyPr spcFirstLastPara="1" wrap="square" lIns="71425" tIns="71425" rIns="71425" bIns="71425" anchor="b" anchorCtr="0">
            <a:noAutofit/>
          </a:bodyPr>
          <a:lstStyle/>
          <a:p>
            <a:pPr marL="28955" marR="28955" indent="9651" algn="ctr">
              <a:lnSpc>
                <a:spcPct val="80000"/>
              </a:lnSpc>
              <a:buClr>
                <a:srgbClr val="434343"/>
              </a:buClr>
              <a:buSzPts val="16796"/>
              <a:buFont typeface="Calibri"/>
              <a:buNone/>
            </a:pPr>
            <a:r>
              <a:rPr lang="es-CO" sz="11700" b="1" dirty="0" smtClean="0">
                <a:solidFill>
                  <a:srgbClr val="434343"/>
                </a:solidFill>
                <a:latin typeface="Calibri"/>
                <a:sym typeface="Calibri"/>
              </a:rPr>
              <a:t>Objetivo</a:t>
            </a:r>
            <a:r>
              <a:rPr lang="en-US" sz="11700" b="1" dirty="0" smtClean="0">
                <a:solidFill>
                  <a:srgbClr val="434343"/>
                </a:solidFill>
                <a:latin typeface="Calibri"/>
                <a:sym typeface="Calibri"/>
              </a:rPr>
              <a:t> General</a:t>
            </a:r>
            <a:endParaRPr sz="1100" dirty="0"/>
          </a:p>
        </p:txBody>
      </p:sp>
      <p:sp>
        <p:nvSpPr>
          <p:cNvPr id="70" name="Google Shape;70;p16"/>
          <p:cNvSpPr/>
          <p:nvPr/>
        </p:nvSpPr>
        <p:spPr>
          <a:xfrm>
            <a:off x="823396" y="2605142"/>
            <a:ext cx="17830364" cy="143769"/>
          </a:xfrm>
          <a:prstGeom prst="rect">
            <a:avLst/>
          </a:prstGeom>
          <a:solidFill>
            <a:srgbClr val="FC672D"/>
          </a:solidFill>
          <a:ln>
            <a:noFill/>
          </a:ln>
        </p:spPr>
        <p:txBody>
          <a:bodyPr spcFirstLastPara="1" wrap="square" lIns="71425" tIns="71425" rIns="71425" bIns="71425" anchor="ctr" anchorCtr="0">
            <a:noAutofit/>
          </a:bodyPr>
          <a:lstStyle/>
          <a:p>
            <a:pPr algn="ctr">
              <a:buClr>
                <a:srgbClr val="FFFFFF"/>
              </a:buClr>
              <a:buSzPts val="3600"/>
              <a:buFont typeface="Helvetica Neue"/>
              <a:buNone/>
            </a:pPr>
            <a:endParaRPr sz="3600" b="1">
              <a:solidFill>
                <a:srgbClr val="FFFFFF"/>
              </a:solidFill>
              <a:latin typeface="Helvetica Neue"/>
              <a:ea typeface="Helvetica Neue"/>
              <a:cs typeface="Helvetica Neue"/>
              <a:sym typeface="Helvetica Neue"/>
            </a:endParaRPr>
          </a:p>
        </p:txBody>
      </p:sp>
      <p:sp>
        <p:nvSpPr>
          <p:cNvPr id="71" name="Google Shape;71;p16"/>
          <p:cNvSpPr txBox="1"/>
          <p:nvPr/>
        </p:nvSpPr>
        <p:spPr>
          <a:xfrm>
            <a:off x="805413" y="3880703"/>
            <a:ext cx="21762284" cy="8247167"/>
          </a:xfrm>
          <a:prstGeom prst="rect">
            <a:avLst/>
          </a:prstGeom>
          <a:noFill/>
          <a:ln>
            <a:noFill/>
          </a:ln>
        </p:spPr>
        <p:txBody>
          <a:bodyPr spcFirstLastPara="1" wrap="square" lIns="71425" tIns="71425" rIns="71425" bIns="71425" anchor="ctr" anchorCtr="0">
            <a:noAutofit/>
          </a:bodyPr>
          <a:lstStyle/>
          <a:p>
            <a:r>
              <a:rPr lang="es-MX" sz="6600" dirty="0">
                <a:solidFill>
                  <a:schemeClr val="tx2">
                    <a:lumMod val="50000"/>
                  </a:schemeClr>
                </a:solidFill>
                <a:latin typeface="Calibri" panose="020F0502020204030204" pitchFamily="34" charset="0"/>
              </a:rPr>
              <a:t>Desarrollar un sistema de información para la farmacia </a:t>
            </a:r>
            <a:r>
              <a:rPr lang="es-MX" sz="6600" dirty="0" smtClean="0">
                <a:solidFill>
                  <a:schemeClr val="tx2">
                    <a:lumMod val="50000"/>
                  </a:schemeClr>
                </a:solidFill>
                <a:latin typeface="Calibri" panose="020F0502020204030204" pitchFamily="34" charset="0"/>
              </a:rPr>
              <a:t>Única </a:t>
            </a:r>
            <a:r>
              <a:rPr lang="es-MX" sz="6600" dirty="0">
                <a:solidFill>
                  <a:schemeClr val="tx2">
                    <a:lumMod val="50000"/>
                  </a:schemeClr>
                </a:solidFill>
                <a:latin typeface="Calibri" panose="020F0502020204030204" pitchFamily="34" charset="0"/>
              </a:rPr>
              <a:t>del norte E.U., que permita optimizar el proceso de </a:t>
            </a:r>
            <a:r>
              <a:rPr lang="es-MX" sz="6600" dirty="0" smtClean="0">
                <a:solidFill>
                  <a:schemeClr val="tx2">
                    <a:lumMod val="50000"/>
                  </a:schemeClr>
                </a:solidFill>
                <a:latin typeface="Calibri" panose="020F0502020204030204" pitchFamily="34" charset="0"/>
              </a:rPr>
              <a:t>inventario, </a:t>
            </a:r>
            <a:r>
              <a:rPr lang="es-MX" sz="6600" dirty="0">
                <a:solidFill>
                  <a:schemeClr val="tx2">
                    <a:lumMod val="50000"/>
                  </a:schemeClr>
                </a:solidFill>
                <a:latin typeface="Calibri" panose="020F0502020204030204" pitchFamily="34" charset="0"/>
              </a:rPr>
              <a:t>mediante el seguimiento oportuno a los productos y retroalimentación de información a cada uno de cada proceso. </a:t>
            </a:r>
            <a:endParaRPr lang="es-CO" sz="6600" dirty="0">
              <a:solidFill>
                <a:schemeClr val="tx2">
                  <a:lumMod val="50000"/>
                </a:schemeClr>
              </a:solidFill>
              <a:latin typeface="Calibri" panose="020F0502020204030204" pitchFamily="34" charset="0"/>
            </a:endParaRPr>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41946129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3485714" y="711350"/>
            <a:ext cx="22059464" cy="2112615"/>
          </a:xfrm>
          <a:prstGeom prst="rect">
            <a:avLst/>
          </a:prstGeom>
          <a:noFill/>
          <a:ln>
            <a:noFill/>
          </a:ln>
        </p:spPr>
        <p:txBody>
          <a:bodyPr spcFirstLastPara="1" wrap="square" lIns="71425" tIns="71425" rIns="71425" bIns="71425" anchor="b" anchorCtr="0">
            <a:noAutofit/>
          </a:bodyPr>
          <a:lstStyle/>
          <a:p>
            <a:pPr marL="28955" marR="28955" indent="9651" algn="ctr">
              <a:lnSpc>
                <a:spcPct val="80000"/>
              </a:lnSpc>
              <a:buClr>
                <a:srgbClr val="434343"/>
              </a:buClr>
              <a:buSzPts val="16796"/>
              <a:buFont typeface="Calibri"/>
              <a:buNone/>
            </a:pPr>
            <a:r>
              <a:rPr lang="es-CO" sz="11700" b="1" dirty="0" smtClean="0">
                <a:solidFill>
                  <a:srgbClr val="434343"/>
                </a:solidFill>
                <a:latin typeface="Calibri"/>
                <a:sym typeface="Calibri"/>
              </a:rPr>
              <a:t>Objetivos Específicos</a:t>
            </a:r>
            <a:endParaRPr lang="es-CO" sz="1100" dirty="0"/>
          </a:p>
        </p:txBody>
      </p:sp>
      <p:sp>
        <p:nvSpPr>
          <p:cNvPr id="70" name="Google Shape;70;p16"/>
          <p:cNvSpPr/>
          <p:nvPr/>
        </p:nvSpPr>
        <p:spPr>
          <a:xfrm>
            <a:off x="823396" y="2605142"/>
            <a:ext cx="17830364" cy="143769"/>
          </a:xfrm>
          <a:prstGeom prst="rect">
            <a:avLst/>
          </a:prstGeom>
          <a:solidFill>
            <a:srgbClr val="FC672D"/>
          </a:solidFill>
          <a:ln>
            <a:noFill/>
          </a:ln>
        </p:spPr>
        <p:txBody>
          <a:bodyPr spcFirstLastPara="1" wrap="square" lIns="71425" tIns="71425" rIns="71425" bIns="71425" anchor="ctr" anchorCtr="0">
            <a:noAutofit/>
          </a:bodyPr>
          <a:lstStyle/>
          <a:p>
            <a:pPr algn="ctr">
              <a:buClr>
                <a:srgbClr val="FFFFFF"/>
              </a:buClr>
              <a:buSzPts val="3600"/>
              <a:buFont typeface="Helvetica Neue"/>
              <a:buNone/>
            </a:pPr>
            <a:endParaRPr sz="3600" b="1">
              <a:solidFill>
                <a:srgbClr val="FFFFFF"/>
              </a:solidFill>
              <a:latin typeface="Helvetica Neue"/>
              <a:ea typeface="Helvetica Neue"/>
              <a:cs typeface="Helvetica Neue"/>
              <a:sym typeface="Helvetica Neue"/>
            </a:endParaRPr>
          </a:p>
        </p:txBody>
      </p:sp>
      <p:sp>
        <p:nvSpPr>
          <p:cNvPr id="71" name="Google Shape;71;p16"/>
          <p:cNvSpPr txBox="1"/>
          <p:nvPr/>
        </p:nvSpPr>
        <p:spPr>
          <a:xfrm>
            <a:off x="805414" y="5129237"/>
            <a:ext cx="21762283" cy="8201447"/>
          </a:xfrm>
          <a:prstGeom prst="rect">
            <a:avLst/>
          </a:prstGeom>
          <a:noFill/>
          <a:ln>
            <a:noFill/>
          </a:ln>
        </p:spPr>
        <p:txBody>
          <a:bodyPr spcFirstLastPara="1" wrap="square" lIns="71425" tIns="71425" rIns="71425" bIns="71425" anchor="ctr" anchorCtr="0">
            <a:noAutofit/>
          </a:bodyPr>
          <a:lstStyle/>
          <a:p>
            <a:pPr lvl="0"/>
            <a:r>
              <a:rPr lang="es-ES" sz="5400" dirty="0" smtClean="0">
                <a:solidFill>
                  <a:schemeClr val="tx2">
                    <a:lumMod val="50000"/>
                  </a:schemeClr>
                </a:solidFill>
              </a:rPr>
              <a:t>-Optimizar </a:t>
            </a:r>
            <a:r>
              <a:rPr lang="es-ES" sz="5400" dirty="0">
                <a:solidFill>
                  <a:schemeClr val="tx2">
                    <a:lumMod val="50000"/>
                  </a:schemeClr>
                </a:solidFill>
              </a:rPr>
              <a:t>el manejo de ingreso de productos </a:t>
            </a:r>
            <a:endParaRPr lang="es-ES" sz="5400" dirty="0" smtClean="0">
              <a:solidFill>
                <a:schemeClr val="tx2">
                  <a:lumMod val="50000"/>
                </a:schemeClr>
              </a:solidFill>
            </a:endParaRPr>
          </a:p>
          <a:p>
            <a:pPr lvl="0"/>
            <a:r>
              <a:rPr lang="es-ES" sz="5400" dirty="0" smtClean="0">
                <a:solidFill>
                  <a:schemeClr val="tx2">
                    <a:lumMod val="50000"/>
                  </a:schemeClr>
                </a:solidFill>
              </a:rPr>
              <a:t>-Garantizar </a:t>
            </a:r>
            <a:r>
              <a:rPr lang="es-ES" sz="5400" dirty="0">
                <a:solidFill>
                  <a:schemeClr val="tx2">
                    <a:lumMod val="50000"/>
                  </a:schemeClr>
                </a:solidFill>
              </a:rPr>
              <a:t>el manejo, ahorro en tiempo y dinero en </a:t>
            </a:r>
            <a:r>
              <a:rPr lang="es-CO" sz="5400" dirty="0" smtClean="0">
                <a:solidFill>
                  <a:schemeClr val="tx2">
                    <a:lumMod val="50000"/>
                  </a:schemeClr>
                </a:solidFill>
              </a:rPr>
              <a:t>los procesos del stock</a:t>
            </a:r>
          </a:p>
          <a:p>
            <a:pPr lvl="0"/>
            <a:r>
              <a:rPr lang="es-ES" sz="5400" dirty="0" smtClean="0">
                <a:solidFill>
                  <a:schemeClr val="tx2">
                    <a:lumMod val="50000"/>
                  </a:schemeClr>
                </a:solidFill>
              </a:rPr>
              <a:t>-Proporcionar información que sirva de apoyo al proceso de toma de decisiones </a:t>
            </a:r>
          </a:p>
          <a:p>
            <a:pPr lvl="0"/>
            <a:r>
              <a:rPr lang="es-ES" sz="5400" dirty="0" smtClean="0">
                <a:solidFill>
                  <a:schemeClr val="tx2">
                    <a:lumMod val="50000"/>
                  </a:schemeClr>
                </a:solidFill>
              </a:rPr>
              <a:t>-Automatizar </a:t>
            </a:r>
            <a:r>
              <a:rPr lang="es-ES" sz="5400" dirty="0">
                <a:solidFill>
                  <a:schemeClr val="tx2">
                    <a:lumMod val="50000"/>
                  </a:schemeClr>
                </a:solidFill>
              </a:rPr>
              <a:t>los procesos </a:t>
            </a:r>
            <a:r>
              <a:rPr lang="es-ES" sz="5400" dirty="0" smtClean="0">
                <a:solidFill>
                  <a:schemeClr val="tx2">
                    <a:lumMod val="50000"/>
                  </a:schemeClr>
                </a:solidFill>
              </a:rPr>
              <a:t>operativos</a:t>
            </a:r>
          </a:p>
          <a:p>
            <a:pPr lvl="0"/>
            <a:endParaRPr lang="es-CO" sz="5400" dirty="0">
              <a:solidFill>
                <a:schemeClr val="tx2">
                  <a:lumMod val="50000"/>
                </a:schemeClr>
              </a:solidFill>
            </a:endParaRPr>
          </a:p>
          <a:p>
            <a:pPr lvl="0"/>
            <a:endParaRPr lang="es-CO" sz="5400" dirty="0">
              <a:solidFill>
                <a:schemeClr val="tx2">
                  <a:lumMod val="50000"/>
                </a:schemeClr>
              </a:solidFill>
            </a:endParaRPr>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32129459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759783" y="917373"/>
            <a:ext cx="22059464" cy="2112615"/>
          </a:xfrm>
          <a:prstGeom prst="rect">
            <a:avLst/>
          </a:prstGeom>
          <a:noFill/>
          <a:ln>
            <a:noFill/>
          </a:ln>
        </p:spPr>
        <p:txBody>
          <a:bodyPr spcFirstLastPara="1" wrap="square" lIns="71425" tIns="71425" rIns="71425" bIns="71425" anchor="b" anchorCtr="0">
            <a:noAutofit/>
          </a:bodyPr>
          <a:lstStyle/>
          <a:p>
            <a:pPr marL="28955" marR="28955" indent="9651" algn="ctr">
              <a:lnSpc>
                <a:spcPct val="80000"/>
              </a:lnSpc>
              <a:buClr>
                <a:srgbClr val="434343"/>
              </a:buClr>
              <a:buSzPts val="16796"/>
              <a:buFont typeface="Calibri"/>
              <a:buNone/>
            </a:pPr>
            <a:r>
              <a:rPr lang="en-US" sz="11800" b="1" dirty="0" smtClean="0">
                <a:solidFill>
                  <a:srgbClr val="434343"/>
                </a:solidFill>
                <a:latin typeface="Calibri"/>
                <a:sym typeface="Calibri"/>
              </a:rPr>
              <a:t>Planteamiento del Problema</a:t>
            </a:r>
            <a:endParaRPr sz="1100" dirty="0"/>
          </a:p>
        </p:txBody>
      </p:sp>
      <p:sp>
        <p:nvSpPr>
          <p:cNvPr id="70" name="Google Shape;70;p16"/>
          <p:cNvSpPr/>
          <p:nvPr/>
        </p:nvSpPr>
        <p:spPr>
          <a:xfrm>
            <a:off x="354767" y="2886219"/>
            <a:ext cx="17830364" cy="143769"/>
          </a:xfrm>
          <a:prstGeom prst="rect">
            <a:avLst/>
          </a:prstGeom>
          <a:solidFill>
            <a:srgbClr val="FC672D"/>
          </a:solidFill>
          <a:ln>
            <a:noFill/>
          </a:ln>
        </p:spPr>
        <p:txBody>
          <a:bodyPr spcFirstLastPara="1" wrap="square" lIns="71425" tIns="71425" rIns="71425" bIns="71425" anchor="ctr" anchorCtr="0">
            <a:noAutofit/>
          </a:bodyPr>
          <a:lstStyle/>
          <a:p>
            <a:pPr algn="ctr">
              <a:buClr>
                <a:srgbClr val="FFFFFF"/>
              </a:buClr>
              <a:buSzPts val="3600"/>
              <a:buFont typeface="Helvetica Neue"/>
              <a:buNone/>
            </a:pPr>
            <a:endParaRPr sz="3600" b="1">
              <a:solidFill>
                <a:srgbClr val="FFFFFF"/>
              </a:solidFill>
              <a:latin typeface="Helvetica Neue"/>
              <a:ea typeface="Helvetica Neue"/>
              <a:cs typeface="Helvetica Neue"/>
              <a:sym typeface="Helvetica Neue"/>
            </a:endParaRPr>
          </a:p>
        </p:txBody>
      </p:sp>
      <p:sp>
        <p:nvSpPr>
          <p:cNvPr id="71" name="Google Shape;71;p16"/>
          <p:cNvSpPr txBox="1"/>
          <p:nvPr/>
        </p:nvSpPr>
        <p:spPr>
          <a:xfrm>
            <a:off x="1311077" y="5346913"/>
            <a:ext cx="19537243" cy="7729007"/>
          </a:xfrm>
          <a:prstGeom prst="rect">
            <a:avLst/>
          </a:prstGeom>
          <a:noFill/>
          <a:ln>
            <a:noFill/>
          </a:ln>
        </p:spPr>
        <p:txBody>
          <a:bodyPr spcFirstLastPara="1" wrap="square" lIns="71425" tIns="71425" rIns="71425" bIns="71425" anchor="ctr" anchorCtr="0">
            <a:noAutofit/>
          </a:bodyPr>
          <a:lstStyle/>
          <a:p>
            <a:pPr>
              <a:lnSpc>
                <a:spcPct val="127500"/>
              </a:lnSpc>
              <a:buClr>
                <a:srgbClr val="6C6C6C"/>
              </a:buClr>
              <a:buSzPts val="4000"/>
            </a:pPr>
            <a:r>
              <a:rPr lang="es-CO" sz="5400" dirty="0" smtClean="0">
                <a:solidFill>
                  <a:schemeClr val="tx2">
                    <a:lumMod val="50000"/>
                  </a:schemeClr>
                </a:solidFill>
                <a:latin typeface="Calibri" panose="020F0502020204030204" pitchFamily="34" charset="0"/>
              </a:rPr>
              <a:t>Este </a:t>
            </a:r>
            <a:r>
              <a:rPr lang="es-CO" sz="5400" dirty="0">
                <a:solidFill>
                  <a:schemeClr val="tx2">
                    <a:lumMod val="50000"/>
                  </a:schemeClr>
                </a:solidFill>
                <a:latin typeface="Calibri" panose="020F0502020204030204" pitchFamily="34" charset="0"/>
              </a:rPr>
              <a:t>sistema de </a:t>
            </a:r>
            <a:r>
              <a:rPr lang="es-CO" sz="5400" dirty="0" smtClean="0">
                <a:solidFill>
                  <a:schemeClr val="tx2">
                    <a:lumMod val="50000"/>
                  </a:schemeClr>
                </a:solidFill>
                <a:latin typeface="Calibri" panose="020F0502020204030204" pitchFamily="34" charset="0"/>
              </a:rPr>
              <a:t>información (SIIF), se </a:t>
            </a:r>
            <a:r>
              <a:rPr lang="es-CO" sz="5400" dirty="0">
                <a:solidFill>
                  <a:schemeClr val="tx2">
                    <a:lumMod val="50000"/>
                  </a:schemeClr>
                </a:solidFill>
                <a:latin typeface="Calibri" panose="020F0502020204030204" pitchFamily="34" charset="0"/>
              </a:rPr>
              <a:t>realiza con el objetivo de solucionar </a:t>
            </a:r>
            <a:r>
              <a:rPr lang="es-CO" sz="5400" dirty="0" smtClean="0">
                <a:solidFill>
                  <a:schemeClr val="tx2">
                    <a:lumMod val="50000"/>
                  </a:schemeClr>
                </a:solidFill>
                <a:latin typeface="Calibri" panose="020F0502020204030204" pitchFamily="34" charset="0"/>
              </a:rPr>
              <a:t>problemas </a:t>
            </a:r>
            <a:r>
              <a:rPr lang="es-CO" sz="5400" dirty="0">
                <a:solidFill>
                  <a:schemeClr val="tx2">
                    <a:lumMod val="50000"/>
                  </a:schemeClr>
                </a:solidFill>
                <a:latin typeface="Calibri" panose="020F0502020204030204" pitchFamily="34" charset="0"/>
              </a:rPr>
              <a:t>que se tienen con el control del </a:t>
            </a:r>
            <a:r>
              <a:rPr lang="es-CO" sz="5400" dirty="0" smtClean="0">
                <a:solidFill>
                  <a:schemeClr val="tx2">
                    <a:lumMod val="50000"/>
                  </a:schemeClr>
                </a:solidFill>
                <a:latin typeface="Calibri" panose="020F0502020204030204" pitchFamily="34" charset="0"/>
              </a:rPr>
              <a:t>inventario, </a:t>
            </a:r>
            <a:r>
              <a:rPr lang="es-CO" sz="5400" dirty="0">
                <a:solidFill>
                  <a:schemeClr val="tx2">
                    <a:lumMod val="50000"/>
                  </a:schemeClr>
                </a:solidFill>
                <a:latin typeface="Calibri" panose="020F0502020204030204" pitchFamily="34" charset="0"/>
              </a:rPr>
              <a:t>ya que en esta empresa se registra todo el proceso que recibe el stock desde que ingresa hasta que sale del establecimiento,  a través de un libro </a:t>
            </a:r>
            <a:r>
              <a:rPr lang="es-CO" sz="5400" dirty="0" smtClean="0">
                <a:solidFill>
                  <a:schemeClr val="tx2">
                    <a:lumMod val="50000"/>
                  </a:schemeClr>
                </a:solidFill>
                <a:latin typeface="Calibri" panose="020F0502020204030204" pitchFamily="34" charset="0"/>
              </a:rPr>
              <a:t>.</a:t>
            </a:r>
          </a:p>
          <a:p>
            <a:pPr>
              <a:lnSpc>
                <a:spcPct val="127500"/>
              </a:lnSpc>
              <a:buClr>
                <a:srgbClr val="6C6C6C"/>
              </a:buClr>
              <a:buSzPts val="4000"/>
            </a:pPr>
            <a:endParaRPr lang="es-CO" sz="5400" dirty="0" smtClean="0">
              <a:solidFill>
                <a:schemeClr val="tx2">
                  <a:lumMod val="50000"/>
                </a:schemeClr>
              </a:solidFill>
              <a:latin typeface="Calibri" panose="020F0502020204030204" pitchFamily="34" charset="0"/>
            </a:endParaRPr>
          </a:p>
          <a:p>
            <a:pPr>
              <a:lnSpc>
                <a:spcPct val="127500"/>
              </a:lnSpc>
              <a:buClr>
                <a:srgbClr val="6C6C6C"/>
              </a:buClr>
              <a:buSzPts val="4000"/>
            </a:pPr>
            <a:r>
              <a:rPr lang="es-CO" sz="5400" dirty="0">
                <a:solidFill>
                  <a:schemeClr val="tx2">
                    <a:lumMod val="50000"/>
                  </a:schemeClr>
                </a:solidFill>
                <a:latin typeface="Calibri" panose="020F0502020204030204" pitchFamily="34" charset="0"/>
              </a:rPr>
              <a:t>E</a:t>
            </a:r>
            <a:r>
              <a:rPr lang="es-CO" sz="5400" dirty="0" smtClean="0">
                <a:solidFill>
                  <a:schemeClr val="tx2">
                    <a:lumMod val="50000"/>
                  </a:schemeClr>
                </a:solidFill>
                <a:latin typeface="Calibri" panose="020F0502020204030204" pitchFamily="34" charset="0"/>
              </a:rPr>
              <a:t>l </a:t>
            </a:r>
            <a:r>
              <a:rPr lang="es-CO" sz="5400" dirty="0">
                <a:solidFill>
                  <a:schemeClr val="tx2">
                    <a:lumMod val="50000"/>
                  </a:schemeClr>
                </a:solidFill>
                <a:latin typeface="Calibri" panose="020F0502020204030204" pitchFamily="34" charset="0"/>
              </a:rPr>
              <a:t>fin que se busca con el sistema es mejorar el tiempo de estos procesos, hacer más segura la información de los productos y tener un mejor control del total de productos para su correcto manejo.</a:t>
            </a:r>
          </a:p>
          <a:p>
            <a:pPr>
              <a:lnSpc>
                <a:spcPct val="127500"/>
              </a:lnSpc>
              <a:buClr>
                <a:srgbClr val="6C6C6C"/>
              </a:buClr>
              <a:buSzPts val="4000"/>
              <a:buFont typeface="Calibri"/>
              <a:buNone/>
            </a:pPr>
            <a:endParaRPr sz="1800" dirty="0"/>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24329231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5966023" y="711350"/>
            <a:ext cx="22059464" cy="2112615"/>
          </a:xfrm>
          <a:prstGeom prst="rect">
            <a:avLst/>
          </a:prstGeom>
          <a:noFill/>
          <a:ln>
            <a:noFill/>
          </a:ln>
        </p:spPr>
        <p:txBody>
          <a:bodyPr spcFirstLastPara="1" wrap="square" lIns="71425" tIns="71425" rIns="71425" bIns="71425" anchor="b" anchorCtr="0">
            <a:noAutofit/>
          </a:bodyPr>
          <a:lstStyle/>
          <a:p>
            <a:pPr marL="28955" marR="28955" indent="9651" algn="ctr">
              <a:lnSpc>
                <a:spcPct val="80000"/>
              </a:lnSpc>
              <a:buClr>
                <a:srgbClr val="434343"/>
              </a:buClr>
              <a:buSzPts val="16796"/>
              <a:buFont typeface="Calibri"/>
              <a:buNone/>
            </a:pPr>
            <a:r>
              <a:rPr lang="es-CO" sz="11700" b="1" dirty="0" smtClean="0">
                <a:solidFill>
                  <a:srgbClr val="434343"/>
                </a:solidFill>
                <a:latin typeface="Calibri"/>
                <a:sym typeface="Calibri"/>
              </a:rPr>
              <a:t>Justificación</a:t>
            </a:r>
            <a:endParaRPr lang="es-CO" sz="1100" dirty="0"/>
          </a:p>
        </p:txBody>
      </p:sp>
      <p:sp>
        <p:nvSpPr>
          <p:cNvPr id="70" name="Google Shape;70;p16"/>
          <p:cNvSpPr/>
          <p:nvPr/>
        </p:nvSpPr>
        <p:spPr>
          <a:xfrm>
            <a:off x="823396" y="2605142"/>
            <a:ext cx="17830364" cy="143769"/>
          </a:xfrm>
          <a:prstGeom prst="rect">
            <a:avLst/>
          </a:prstGeom>
          <a:solidFill>
            <a:srgbClr val="FC672D"/>
          </a:solidFill>
          <a:ln>
            <a:noFill/>
          </a:ln>
        </p:spPr>
        <p:txBody>
          <a:bodyPr spcFirstLastPara="1" wrap="square" lIns="71425" tIns="71425" rIns="71425" bIns="71425" anchor="ctr" anchorCtr="0">
            <a:noAutofit/>
          </a:bodyPr>
          <a:lstStyle/>
          <a:p>
            <a:pPr algn="ctr">
              <a:buClr>
                <a:srgbClr val="FFFFFF"/>
              </a:buClr>
              <a:buSzPts val="3600"/>
              <a:buFont typeface="Helvetica Neue"/>
              <a:buNone/>
            </a:pPr>
            <a:endParaRPr sz="3600" b="1">
              <a:solidFill>
                <a:srgbClr val="FFFFFF"/>
              </a:solidFill>
              <a:latin typeface="Helvetica Neue"/>
              <a:ea typeface="Helvetica Neue"/>
              <a:cs typeface="Helvetica Neue"/>
              <a:sym typeface="Helvetica Neue"/>
            </a:endParaRPr>
          </a:p>
        </p:txBody>
      </p:sp>
      <p:sp>
        <p:nvSpPr>
          <p:cNvPr id="71" name="Google Shape;71;p16"/>
          <p:cNvSpPr txBox="1"/>
          <p:nvPr/>
        </p:nvSpPr>
        <p:spPr>
          <a:xfrm>
            <a:off x="1092231" y="4005793"/>
            <a:ext cx="20040163" cy="8978687"/>
          </a:xfrm>
          <a:prstGeom prst="rect">
            <a:avLst/>
          </a:prstGeom>
          <a:noFill/>
          <a:ln>
            <a:noFill/>
          </a:ln>
        </p:spPr>
        <p:txBody>
          <a:bodyPr spcFirstLastPara="1" wrap="square" lIns="71425" tIns="71425" rIns="71425" bIns="71425" anchor="ctr" anchorCtr="0">
            <a:noAutofit/>
          </a:bodyPr>
          <a:lstStyle/>
          <a:p>
            <a:r>
              <a:rPr lang="es-ES" sz="6000" dirty="0">
                <a:solidFill>
                  <a:schemeClr val="tx2">
                    <a:lumMod val="50000"/>
                  </a:schemeClr>
                </a:solidFill>
                <a:latin typeface="Calibri" panose="020F0502020204030204" pitchFamily="34" charset="0"/>
              </a:rPr>
              <a:t>Este Sistema de información se realiza con el propósito de trasmitir el diseño de la arquitectura de alto nivel a los procesos de inventario de la Droguería única del norte E.U para el </a:t>
            </a:r>
            <a:r>
              <a:rPr lang="es-ES" sz="6000" dirty="0" smtClean="0">
                <a:solidFill>
                  <a:schemeClr val="tx2">
                    <a:lumMod val="50000"/>
                  </a:schemeClr>
                </a:solidFill>
                <a:latin typeface="Calibri" panose="020F0502020204030204" pitchFamily="34" charset="0"/>
              </a:rPr>
              <a:t>registro</a:t>
            </a:r>
            <a:r>
              <a:rPr lang="es-ES" sz="6000" dirty="0">
                <a:solidFill>
                  <a:schemeClr val="tx2">
                    <a:lumMod val="50000"/>
                  </a:schemeClr>
                </a:solidFill>
                <a:latin typeface="Calibri" panose="020F0502020204030204" pitchFamily="34" charset="0"/>
              </a:rPr>
              <a:t>, almacenamiento y procesamiento de la </a:t>
            </a:r>
            <a:r>
              <a:rPr lang="es-ES" sz="6000" dirty="0" smtClean="0">
                <a:solidFill>
                  <a:schemeClr val="tx2">
                    <a:lumMod val="50000"/>
                  </a:schemeClr>
                </a:solidFill>
                <a:latin typeface="Calibri" panose="020F0502020204030204" pitchFamily="34" charset="0"/>
              </a:rPr>
              <a:t>información.</a:t>
            </a:r>
          </a:p>
          <a:p>
            <a:endParaRPr lang="es-ES" sz="6000" dirty="0" smtClean="0">
              <a:solidFill>
                <a:schemeClr val="tx2">
                  <a:lumMod val="50000"/>
                </a:schemeClr>
              </a:solidFill>
              <a:latin typeface="Calibri" panose="020F0502020204030204" pitchFamily="34" charset="0"/>
            </a:endParaRPr>
          </a:p>
          <a:p>
            <a:endParaRPr lang="es-ES" sz="6000" dirty="0" smtClean="0">
              <a:solidFill>
                <a:schemeClr val="tx2">
                  <a:lumMod val="50000"/>
                </a:schemeClr>
              </a:solidFill>
              <a:latin typeface="Calibri" panose="020F0502020204030204" pitchFamily="34" charset="0"/>
            </a:endParaRPr>
          </a:p>
          <a:p>
            <a:r>
              <a:rPr lang="es-ES" sz="6000" dirty="0" smtClean="0">
                <a:solidFill>
                  <a:schemeClr val="tx2">
                    <a:lumMod val="50000"/>
                  </a:schemeClr>
                </a:solidFill>
                <a:latin typeface="Calibri" panose="020F0502020204030204" pitchFamily="34" charset="0"/>
              </a:rPr>
              <a:t> Para así </a:t>
            </a:r>
            <a:r>
              <a:rPr lang="es-ES" sz="6000" dirty="0">
                <a:solidFill>
                  <a:schemeClr val="tx2">
                    <a:lumMod val="50000"/>
                  </a:schemeClr>
                </a:solidFill>
                <a:latin typeface="Calibri" panose="020F0502020204030204" pitchFamily="34" charset="0"/>
              </a:rPr>
              <a:t>llevar la </a:t>
            </a:r>
            <a:r>
              <a:rPr lang="es-ES" sz="6000" dirty="0" smtClean="0">
                <a:solidFill>
                  <a:schemeClr val="tx2">
                    <a:lumMod val="50000"/>
                  </a:schemeClr>
                </a:solidFill>
                <a:latin typeface="Calibri" panose="020F0502020204030204" pitchFamily="34" charset="0"/>
              </a:rPr>
              <a:t>trazabilidad, </a:t>
            </a:r>
            <a:r>
              <a:rPr lang="es-ES" sz="6000" dirty="0">
                <a:solidFill>
                  <a:schemeClr val="tx2">
                    <a:lumMod val="50000"/>
                  </a:schemeClr>
                </a:solidFill>
                <a:latin typeface="Calibri" panose="020F0502020204030204" pitchFamily="34" charset="0"/>
              </a:rPr>
              <a:t>optimización de los procesos para ordenar y contabilizar los productos.</a:t>
            </a:r>
            <a:endParaRPr lang="es-CO" sz="6000" dirty="0">
              <a:solidFill>
                <a:schemeClr val="tx2">
                  <a:lumMod val="50000"/>
                </a:schemeClr>
              </a:solidFill>
              <a:latin typeface="Calibri" panose="020F0502020204030204" pitchFamily="34" charset="0"/>
            </a:endParaRPr>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3154148808"/>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2">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ma2" id="{E588280D-A984-4512-890D-E38E62AC76DD}" vid="{7C2E9AF6-AB4C-4489-9899-369B3FE15DA6}"/>
    </a:ext>
  </a:extLst>
</a:theme>
</file>

<file path=ppt/theme/theme2.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Tema2</Template>
  <TotalTime>1961</TotalTime>
  <Words>902</Words>
  <Application>Microsoft Office PowerPoint</Application>
  <PresentationFormat>Personalizado</PresentationFormat>
  <Paragraphs>136</Paragraphs>
  <Slides>27</Slides>
  <Notes>27</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27</vt:i4>
      </vt:variant>
    </vt:vector>
  </HeadingPairs>
  <TitlesOfParts>
    <vt:vector size="34" baseType="lpstr">
      <vt:lpstr>Arial</vt:lpstr>
      <vt:lpstr>Calibri</vt:lpstr>
      <vt:lpstr>Helvetica Neue</vt:lpstr>
      <vt:lpstr>Helvetica Neue Light</vt:lpstr>
      <vt:lpstr>Symbol</vt:lpstr>
      <vt:lpstr>Times New Roman</vt:lpstr>
      <vt:lpstr>Tema2</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Jeisson</dc:creator>
  <cp:lastModifiedBy>Jeisson</cp:lastModifiedBy>
  <cp:revision>65</cp:revision>
  <dcterms:modified xsi:type="dcterms:W3CDTF">2019-12-14T13:53:25Z</dcterms:modified>
</cp:coreProperties>
</file>